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8" r:id="rId3"/>
    <p:sldId id="257"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1D966-0D60-4F1D-8877-1B0C811655F2}" v="139" dt="2021-01-16T17:43:20.0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54BDF-0B0D-408C-9BF5-50D72785ACD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C02C7-FFB8-400D-BFE5-E50D4B824080}" type="slidenum">
              <a:rPr lang="en-US" smtClean="0"/>
              <a:t>‹#›</a:t>
            </a:fld>
            <a:endParaRPr lang="en-US"/>
          </a:p>
        </p:txBody>
      </p:sp>
    </p:spTree>
    <p:extLst>
      <p:ext uri="{BB962C8B-B14F-4D97-AF65-F5344CB8AC3E}">
        <p14:creationId xmlns:p14="http://schemas.microsoft.com/office/powerpoint/2010/main" val="117131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1</a:t>
            </a:fld>
            <a:endParaRPr lang="en-US"/>
          </a:p>
        </p:txBody>
      </p:sp>
    </p:spTree>
    <p:extLst>
      <p:ext uri="{BB962C8B-B14F-4D97-AF65-F5344CB8AC3E}">
        <p14:creationId xmlns:p14="http://schemas.microsoft.com/office/powerpoint/2010/main" val="258178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10</a:t>
            </a:fld>
            <a:endParaRPr lang="en-US"/>
          </a:p>
        </p:txBody>
      </p:sp>
    </p:spTree>
    <p:extLst>
      <p:ext uri="{BB962C8B-B14F-4D97-AF65-F5344CB8AC3E}">
        <p14:creationId xmlns:p14="http://schemas.microsoft.com/office/powerpoint/2010/main" val="319420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11</a:t>
            </a:fld>
            <a:endParaRPr lang="en-US"/>
          </a:p>
        </p:txBody>
      </p:sp>
    </p:spTree>
    <p:extLst>
      <p:ext uri="{BB962C8B-B14F-4D97-AF65-F5344CB8AC3E}">
        <p14:creationId xmlns:p14="http://schemas.microsoft.com/office/powerpoint/2010/main" val="14703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2</a:t>
            </a:fld>
            <a:endParaRPr lang="en-US"/>
          </a:p>
        </p:txBody>
      </p:sp>
    </p:spTree>
    <p:extLst>
      <p:ext uri="{BB962C8B-B14F-4D97-AF65-F5344CB8AC3E}">
        <p14:creationId xmlns:p14="http://schemas.microsoft.com/office/powerpoint/2010/main" val="153949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3</a:t>
            </a:fld>
            <a:endParaRPr lang="en-US"/>
          </a:p>
        </p:txBody>
      </p:sp>
    </p:spTree>
    <p:extLst>
      <p:ext uri="{BB962C8B-B14F-4D97-AF65-F5344CB8AC3E}">
        <p14:creationId xmlns:p14="http://schemas.microsoft.com/office/powerpoint/2010/main" val="137637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4</a:t>
            </a:fld>
            <a:endParaRPr lang="en-US"/>
          </a:p>
        </p:txBody>
      </p:sp>
    </p:spTree>
    <p:extLst>
      <p:ext uri="{BB962C8B-B14F-4D97-AF65-F5344CB8AC3E}">
        <p14:creationId xmlns:p14="http://schemas.microsoft.com/office/powerpoint/2010/main" val="47284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5</a:t>
            </a:fld>
            <a:endParaRPr lang="en-US"/>
          </a:p>
        </p:txBody>
      </p:sp>
    </p:spTree>
    <p:extLst>
      <p:ext uri="{BB962C8B-B14F-4D97-AF65-F5344CB8AC3E}">
        <p14:creationId xmlns:p14="http://schemas.microsoft.com/office/powerpoint/2010/main" val="242136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6</a:t>
            </a:fld>
            <a:endParaRPr lang="en-US"/>
          </a:p>
        </p:txBody>
      </p:sp>
    </p:spTree>
    <p:extLst>
      <p:ext uri="{BB962C8B-B14F-4D97-AF65-F5344CB8AC3E}">
        <p14:creationId xmlns:p14="http://schemas.microsoft.com/office/powerpoint/2010/main" val="97095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7</a:t>
            </a:fld>
            <a:endParaRPr lang="en-US"/>
          </a:p>
        </p:txBody>
      </p:sp>
    </p:spTree>
    <p:extLst>
      <p:ext uri="{BB962C8B-B14F-4D97-AF65-F5344CB8AC3E}">
        <p14:creationId xmlns:p14="http://schemas.microsoft.com/office/powerpoint/2010/main" val="50941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8</a:t>
            </a:fld>
            <a:endParaRPr lang="en-US"/>
          </a:p>
        </p:txBody>
      </p:sp>
    </p:spTree>
    <p:extLst>
      <p:ext uri="{BB962C8B-B14F-4D97-AF65-F5344CB8AC3E}">
        <p14:creationId xmlns:p14="http://schemas.microsoft.com/office/powerpoint/2010/main" val="10498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BC02C7-FFB8-400D-BFE5-E50D4B824080}" type="slidenum">
              <a:rPr lang="en-US" smtClean="0"/>
              <a:t>9</a:t>
            </a:fld>
            <a:endParaRPr lang="en-US"/>
          </a:p>
        </p:txBody>
      </p:sp>
    </p:spTree>
    <p:extLst>
      <p:ext uri="{BB962C8B-B14F-4D97-AF65-F5344CB8AC3E}">
        <p14:creationId xmlns:p14="http://schemas.microsoft.com/office/powerpoint/2010/main" val="16311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1/19/2021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1/19/2021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3EC0-9B23-6A46-9260-9FC4DBBFDAA2}"/>
              </a:ext>
            </a:extLst>
          </p:cNvPr>
          <p:cNvSpPr>
            <a:spLocks noGrp="1"/>
          </p:cNvSpPr>
          <p:nvPr>
            <p:ph type="ctrTitle"/>
          </p:nvPr>
        </p:nvSpPr>
        <p:spPr>
          <a:xfrm>
            <a:off x="810001" y="820615"/>
            <a:ext cx="10572000" cy="4044462"/>
          </a:xfrm>
        </p:spPr>
        <p:txBody>
          <a:bodyPr/>
          <a:lstStyle/>
          <a:p>
            <a:r>
              <a:rPr lang="en-US"/>
              <a:t>What is a Parliamentarian, and what does a Parliamentarian do?</a:t>
            </a:r>
            <a:br>
              <a:rPr lang="en-US"/>
            </a:br>
            <a:endParaRPr lang="en-US"/>
          </a:p>
        </p:txBody>
      </p:sp>
      <p:sp>
        <p:nvSpPr>
          <p:cNvPr id="3" name="Subtitle 2">
            <a:extLst>
              <a:ext uri="{FF2B5EF4-FFF2-40B4-BE49-F238E27FC236}">
                <a16:creationId xmlns:a16="http://schemas.microsoft.com/office/drawing/2014/main" id="{BB5EA13A-D75D-6E43-85CE-B3233D225832}"/>
              </a:ext>
            </a:extLst>
          </p:cNvPr>
          <p:cNvSpPr>
            <a:spLocks noGrp="1"/>
          </p:cNvSpPr>
          <p:nvPr>
            <p:ph type="subTitle" idx="1"/>
          </p:nvPr>
        </p:nvSpPr>
        <p:spPr>
          <a:xfrm>
            <a:off x="263770" y="5345721"/>
            <a:ext cx="11664460" cy="480647"/>
          </a:xfrm>
        </p:spPr>
        <p:txBody>
          <a:bodyPr>
            <a:normAutofit fontScale="92500"/>
          </a:bodyPr>
          <a:lstStyle/>
          <a:p>
            <a:r>
              <a:rPr lang="en-US">
                <a:solidFill>
                  <a:srgbClr val="FFFF00"/>
                </a:solidFill>
              </a:rPr>
              <a:t> A parliamentary </a:t>
            </a:r>
            <a:r>
              <a:rPr lang="en-US" b="1">
                <a:solidFill>
                  <a:srgbClr val="FFFF00"/>
                </a:solidFill>
              </a:rPr>
              <a:t>Short Take </a:t>
            </a:r>
            <a:r>
              <a:rPr lang="en-US">
                <a:solidFill>
                  <a:srgbClr val="FFFF00"/>
                </a:solidFill>
              </a:rPr>
              <a:t>by </a:t>
            </a:r>
            <a:r>
              <a:rPr lang="en-US" i="1">
                <a:solidFill>
                  <a:srgbClr val="FFFF00"/>
                </a:solidFill>
              </a:rPr>
              <a:t>Sally F. LaMacchia</a:t>
            </a:r>
            <a:r>
              <a:rPr lang="en-US">
                <a:solidFill>
                  <a:srgbClr val="FFFF00"/>
                </a:solidFill>
              </a:rPr>
              <a:t>, Esq., PRP, based on Robert’s Rules of Order, Newly Revised</a:t>
            </a:r>
          </a:p>
        </p:txBody>
      </p:sp>
    </p:spTree>
    <p:extLst>
      <p:ext uri="{BB962C8B-B14F-4D97-AF65-F5344CB8AC3E}">
        <p14:creationId xmlns:p14="http://schemas.microsoft.com/office/powerpoint/2010/main" val="421151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4F62-3C49-D44F-83EE-0AAD0C068FF6}"/>
              </a:ext>
            </a:extLst>
          </p:cNvPr>
          <p:cNvSpPr>
            <a:spLocks noGrp="1"/>
          </p:cNvSpPr>
          <p:nvPr>
            <p:ph type="title"/>
          </p:nvPr>
        </p:nvSpPr>
        <p:spPr>
          <a:xfrm>
            <a:off x="810000" y="509286"/>
            <a:ext cx="10561418" cy="2919714"/>
          </a:xfrm>
        </p:spPr>
        <p:txBody>
          <a:bodyPr/>
          <a:lstStyle/>
          <a:p>
            <a:pPr algn="l"/>
            <a:r>
              <a:rPr lang="en-US" sz="2800">
                <a:solidFill>
                  <a:schemeClr val="tx1"/>
                </a:solidFill>
              </a:rPr>
              <a:t>“A member of an assembly who acts as its parliamentarian has the same duty as the presiding officer to maintain a position of impartiality, and therefore does not make motions, participate in debate, or vote on any question except in the case of a ballot vote.”</a:t>
            </a:r>
            <a:br>
              <a:rPr lang="en-US" sz="2400"/>
            </a:br>
            <a:r>
              <a:rPr lang="en-US" sz="2400"/>
              <a:t>                                                                                 </a:t>
            </a:r>
            <a:r>
              <a:rPr lang="en-US" sz="2400" b="0">
                <a:solidFill>
                  <a:schemeClr val="bg1"/>
                </a:solidFill>
              </a:rPr>
              <a:t>RONR (12</a:t>
            </a:r>
            <a:r>
              <a:rPr lang="en-US" sz="2400" b="0" baseline="30000">
                <a:solidFill>
                  <a:schemeClr val="bg1"/>
                </a:solidFill>
              </a:rPr>
              <a:t>th</a:t>
            </a:r>
            <a:r>
              <a:rPr lang="en-US" sz="2400" b="0">
                <a:solidFill>
                  <a:schemeClr val="bg1"/>
                </a:solidFill>
              </a:rPr>
              <a:t> ed.) § 47:55</a:t>
            </a:r>
          </a:p>
        </p:txBody>
      </p:sp>
      <p:sp>
        <p:nvSpPr>
          <p:cNvPr id="3" name="Text Placeholder 2">
            <a:extLst>
              <a:ext uri="{FF2B5EF4-FFF2-40B4-BE49-F238E27FC236}">
                <a16:creationId xmlns:a16="http://schemas.microsoft.com/office/drawing/2014/main" id="{C266AF89-724F-4246-BF0B-8172621BCE93}"/>
              </a:ext>
            </a:extLst>
          </p:cNvPr>
          <p:cNvSpPr>
            <a:spLocks noGrp="1"/>
          </p:cNvSpPr>
          <p:nvPr>
            <p:ph type="body" idx="1"/>
          </p:nvPr>
        </p:nvSpPr>
        <p:spPr>
          <a:xfrm>
            <a:off x="405114" y="5281201"/>
            <a:ext cx="10966304" cy="633462"/>
          </a:xfrm>
        </p:spPr>
        <p:txBody>
          <a:bodyPr/>
          <a:lstStyle/>
          <a:p>
            <a:r>
              <a:rPr lang="en-US" sz="2000"/>
              <a:t>SEE RONR NEWLY REVISED § 47:49-56 to review various “</a:t>
            </a:r>
            <a:r>
              <a:rPr lang="en-US" sz="2000" i="1"/>
              <a:t>Duties of the parliamentarian</a:t>
            </a:r>
            <a:r>
              <a:rPr lang="en-US" sz="2000"/>
              <a:t>.”</a:t>
            </a:r>
          </a:p>
        </p:txBody>
      </p:sp>
    </p:spTree>
    <p:extLst>
      <p:ext uri="{BB962C8B-B14F-4D97-AF65-F5344CB8AC3E}">
        <p14:creationId xmlns:p14="http://schemas.microsoft.com/office/powerpoint/2010/main" val="423169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3EC0-9B23-6A46-9260-9FC4DBBFDAA2}"/>
              </a:ext>
            </a:extLst>
          </p:cNvPr>
          <p:cNvSpPr>
            <a:spLocks noGrp="1"/>
          </p:cNvSpPr>
          <p:nvPr>
            <p:ph type="ctrTitle"/>
          </p:nvPr>
        </p:nvSpPr>
        <p:spPr>
          <a:xfrm>
            <a:off x="451413" y="820615"/>
            <a:ext cx="10930588" cy="3103203"/>
          </a:xfrm>
        </p:spPr>
        <p:txBody>
          <a:bodyPr/>
          <a:lstStyle/>
          <a:p>
            <a:r>
              <a:rPr lang="en-US" sz="3600" b="0">
                <a:solidFill>
                  <a:srgbClr val="FFFF00"/>
                </a:solidFill>
              </a:rPr>
              <a:t>A parliamentary </a:t>
            </a:r>
            <a:r>
              <a:rPr lang="en-US" sz="3600">
                <a:solidFill>
                  <a:srgbClr val="FFFF00"/>
                </a:solidFill>
              </a:rPr>
              <a:t>Short Take </a:t>
            </a:r>
            <a:r>
              <a:rPr lang="en-US" sz="3600" b="0">
                <a:solidFill>
                  <a:srgbClr val="FFFF00"/>
                </a:solidFill>
              </a:rPr>
              <a:t>by </a:t>
            </a:r>
            <a:br>
              <a:rPr lang="en-US" sz="3600" b="0">
                <a:solidFill>
                  <a:srgbClr val="FFFF00"/>
                </a:solidFill>
              </a:rPr>
            </a:br>
            <a:r>
              <a:rPr lang="en-US" sz="3600" b="0">
                <a:solidFill>
                  <a:srgbClr val="FFFF00"/>
                </a:solidFill>
              </a:rPr>
              <a:t>Sally F. LaMacchia, Esq., PRP, based on </a:t>
            </a:r>
            <a:br>
              <a:rPr lang="en-US" sz="3600" b="0">
                <a:solidFill>
                  <a:srgbClr val="FFFF00"/>
                </a:solidFill>
              </a:rPr>
            </a:br>
            <a:r>
              <a:rPr lang="en-US" sz="3600" b="0">
                <a:solidFill>
                  <a:srgbClr val="FFFF00"/>
                </a:solidFill>
              </a:rPr>
              <a:t>Robert’s Rules of Order, Newly Revised</a:t>
            </a:r>
            <a:br>
              <a:rPr lang="en-US" sz="3600" b="0">
                <a:solidFill>
                  <a:srgbClr val="FFFF00"/>
                </a:solidFill>
              </a:rPr>
            </a:br>
            <a:r>
              <a:rPr lang="en-US" sz="3600" b="0">
                <a:solidFill>
                  <a:srgbClr val="FFFF00"/>
                </a:solidFill>
              </a:rPr>
              <a:t>Thank you for your attention.</a:t>
            </a:r>
            <a:br>
              <a:rPr lang="en-US" sz="4000" b="0">
                <a:solidFill>
                  <a:srgbClr val="FFFF00"/>
                </a:solidFill>
              </a:rPr>
            </a:br>
            <a:br>
              <a:rPr lang="en-US" sz="2800" b="0">
                <a:solidFill>
                  <a:srgbClr val="FFFF00"/>
                </a:solidFill>
              </a:rPr>
            </a:br>
            <a:r>
              <a:rPr lang="en-US" sz="2800" b="0">
                <a:solidFill>
                  <a:srgbClr val="FFFF00"/>
                </a:solidFill>
              </a:rPr>
              <a:t>                                                                  </a:t>
            </a:r>
            <a:r>
              <a:rPr lang="en-US" sz="2400" b="0" i="1">
                <a:solidFill>
                  <a:srgbClr val="FF0000"/>
                </a:solidFill>
              </a:rPr>
              <a:t>Brought to you by CSAP</a:t>
            </a:r>
          </a:p>
        </p:txBody>
      </p:sp>
      <p:sp>
        <p:nvSpPr>
          <p:cNvPr id="3" name="Subtitle 2">
            <a:extLst>
              <a:ext uri="{FF2B5EF4-FFF2-40B4-BE49-F238E27FC236}">
                <a16:creationId xmlns:a16="http://schemas.microsoft.com/office/drawing/2014/main" id="{BB5EA13A-D75D-6E43-85CE-B3233D225832}"/>
              </a:ext>
            </a:extLst>
          </p:cNvPr>
          <p:cNvSpPr>
            <a:spLocks noGrp="1"/>
          </p:cNvSpPr>
          <p:nvPr>
            <p:ph type="subTitle" idx="1"/>
          </p:nvPr>
        </p:nvSpPr>
        <p:spPr>
          <a:xfrm>
            <a:off x="263770" y="5345721"/>
            <a:ext cx="11664460" cy="480647"/>
          </a:xfrm>
        </p:spPr>
        <p:txBody>
          <a:bodyPr>
            <a:normAutofit lnSpcReduction="10000"/>
          </a:bodyPr>
          <a:lstStyle/>
          <a:p>
            <a:r>
              <a:rPr lang="en-US" sz="2200"/>
              <a:t>         What is a Parliamentarian, and what does a Parliamentarian do?”    </a:t>
            </a:r>
          </a:p>
          <a:p>
            <a:endParaRPr lang="en-US">
              <a:solidFill>
                <a:srgbClr val="FFFF00"/>
              </a:solidFill>
            </a:endParaRPr>
          </a:p>
        </p:txBody>
      </p:sp>
    </p:spTree>
    <p:extLst>
      <p:ext uri="{BB962C8B-B14F-4D97-AF65-F5344CB8AC3E}">
        <p14:creationId xmlns:p14="http://schemas.microsoft.com/office/powerpoint/2010/main" val="278978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7941-BEAB-C246-9DCB-F60D6C14FD06}"/>
              </a:ext>
            </a:extLst>
          </p:cNvPr>
          <p:cNvSpPr>
            <a:spLocks noGrp="1"/>
          </p:cNvSpPr>
          <p:nvPr>
            <p:ph type="title"/>
          </p:nvPr>
        </p:nvSpPr>
        <p:spPr>
          <a:xfrm>
            <a:off x="850985" y="1238502"/>
            <a:ext cx="5893840" cy="2346909"/>
          </a:xfrm>
        </p:spPr>
        <p:txBody>
          <a:bodyPr/>
          <a:lstStyle/>
          <a:p>
            <a:r>
              <a:rPr lang="en-US" sz="3000" b="0"/>
              <a:t>During a meeting, a working parliamentarian is usually present to assist the Presiding Officer’s efficient and fair handling of assembly business. </a:t>
            </a:r>
          </a:p>
        </p:txBody>
      </p:sp>
      <p:sp>
        <p:nvSpPr>
          <p:cNvPr id="3" name="Text Placeholder 2">
            <a:extLst>
              <a:ext uri="{FF2B5EF4-FFF2-40B4-BE49-F238E27FC236}">
                <a16:creationId xmlns:a16="http://schemas.microsoft.com/office/drawing/2014/main" id="{16E8567B-BDC7-AD4B-8402-01E76C816C50}"/>
              </a:ext>
            </a:extLst>
          </p:cNvPr>
          <p:cNvSpPr>
            <a:spLocks noGrp="1"/>
          </p:cNvSpPr>
          <p:nvPr>
            <p:ph type="body" idx="1"/>
          </p:nvPr>
        </p:nvSpPr>
        <p:spPr/>
        <p:txBody>
          <a:bodyPr/>
          <a:lstStyle/>
          <a:p>
            <a:r>
              <a:rPr lang="en-US"/>
              <a:t>RONR 47:6 – This is the first reference listed in the RONR, Newly Revised index under </a:t>
            </a:r>
            <a:r>
              <a:rPr lang="en-US" i="1"/>
              <a:t>Parliamentarian</a:t>
            </a:r>
            <a:r>
              <a:rPr lang="en-US"/>
              <a:t>.</a:t>
            </a:r>
          </a:p>
        </p:txBody>
      </p:sp>
      <p:sp>
        <p:nvSpPr>
          <p:cNvPr id="4" name="Text Placeholder 3">
            <a:extLst>
              <a:ext uri="{FF2B5EF4-FFF2-40B4-BE49-F238E27FC236}">
                <a16:creationId xmlns:a16="http://schemas.microsoft.com/office/drawing/2014/main" id="{22F937AA-FEF9-5D43-9B20-E4544E933F87}"/>
              </a:ext>
            </a:extLst>
          </p:cNvPr>
          <p:cNvSpPr>
            <a:spLocks noGrp="1"/>
          </p:cNvSpPr>
          <p:nvPr>
            <p:ph type="body" sz="quarter" idx="16"/>
          </p:nvPr>
        </p:nvSpPr>
        <p:spPr>
          <a:xfrm>
            <a:off x="7892715" y="2201779"/>
            <a:ext cx="3669631" cy="4162926"/>
          </a:xfrm>
        </p:spPr>
        <p:txBody>
          <a:bodyPr/>
          <a:lstStyle/>
          <a:p>
            <a:r>
              <a:rPr lang="en-US" sz="2400" dirty="0"/>
              <a:t>“At the same time, any presiding officer will do well to bear in mind that no rules can take the place of tact and common sense on the part of the chairman.” </a:t>
            </a:r>
          </a:p>
          <a:p>
            <a:endParaRPr lang="en-US" sz="2400" dirty="0"/>
          </a:p>
          <a:p>
            <a:r>
              <a:rPr lang="en-US" dirty="0"/>
              <a:t>RONR (12</a:t>
            </a:r>
            <a:r>
              <a:rPr lang="en-US" baseline="30000" dirty="0"/>
              <a:t>th</a:t>
            </a:r>
            <a:r>
              <a:rPr lang="en-US" dirty="0"/>
              <a:t> ed.) § 47:6. p. 427</a:t>
            </a:r>
          </a:p>
        </p:txBody>
      </p:sp>
    </p:spTree>
    <p:extLst>
      <p:ext uri="{BB962C8B-B14F-4D97-AF65-F5344CB8AC3E}">
        <p14:creationId xmlns:p14="http://schemas.microsoft.com/office/powerpoint/2010/main" val="220911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F866-85F9-ED4B-805E-48F63089268C}"/>
              </a:ext>
            </a:extLst>
          </p:cNvPr>
          <p:cNvSpPr>
            <a:spLocks noGrp="1"/>
          </p:cNvSpPr>
          <p:nvPr>
            <p:ph type="title"/>
          </p:nvPr>
        </p:nvSpPr>
        <p:spPr>
          <a:xfrm>
            <a:off x="1118936" y="447187"/>
            <a:ext cx="10263061" cy="984571"/>
          </a:xfrm>
        </p:spPr>
        <p:txBody>
          <a:bodyPr/>
          <a:lstStyle/>
          <a:p>
            <a:pPr algn="ctr"/>
            <a:r>
              <a:rPr lang="en-US"/>
              <a:t>“The parliamentarian is a consultant …”.</a:t>
            </a:r>
            <a:br>
              <a:rPr lang="en-US"/>
            </a:br>
            <a:r>
              <a:rPr lang="en-US" sz="2000" b="0"/>
              <a:t> RONR (12</a:t>
            </a:r>
            <a:r>
              <a:rPr lang="en-US" sz="2000" b="0" baseline="30000"/>
              <a:t>th</a:t>
            </a:r>
            <a:r>
              <a:rPr lang="en-US" sz="2000" b="0"/>
              <a:t> ed.) § 47:46</a:t>
            </a:r>
          </a:p>
        </p:txBody>
      </p:sp>
      <p:sp>
        <p:nvSpPr>
          <p:cNvPr id="3" name="Content Placeholder 2">
            <a:extLst>
              <a:ext uri="{FF2B5EF4-FFF2-40B4-BE49-F238E27FC236}">
                <a16:creationId xmlns:a16="http://schemas.microsoft.com/office/drawing/2014/main" id="{60060E49-138E-8F4E-B065-33F3FE2FAB75}"/>
              </a:ext>
            </a:extLst>
          </p:cNvPr>
          <p:cNvSpPr>
            <a:spLocks noGrp="1"/>
          </p:cNvSpPr>
          <p:nvPr>
            <p:ph idx="1"/>
          </p:nvPr>
        </p:nvSpPr>
        <p:spPr>
          <a:xfrm>
            <a:off x="818712" y="2222286"/>
            <a:ext cx="10554574" cy="4346955"/>
          </a:xfrm>
        </p:spPr>
        <p:txBody>
          <a:bodyPr>
            <a:noAutofit/>
          </a:bodyPr>
          <a:lstStyle/>
          <a:p>
            <a:pPr marL="0" indent="0" algn="ctr">
              <a:buNone/>
            </a:pPr>
            <a:r>
              <a:rPr lang="en-US" sz="3200"/>
              <a:t>The President</a:t>
            </a:r>
          </a:p>
          <a:p>
            <a:pPr marL="0" indent="0" algn="ctr">
              <a:buNone/>
            </a:pPr>
            <a:r>
              <a:rPr lang="en-US" sz="3200"/>
              <a:t>Other Officers</a:t>
            </a:r>
          </a:p>
          <a:p>
            <a:pPr marL="0" indent="0" algn="ctr">
              <a:buNone/>
            </a:pPr>
            <a:r>
              <a:rPr lang="en-US" sz="3200"/>
              <a:t>Committees </a:t>
            </a:r>
          </a:p>
          <a:p>
            <a:pPr marL="0" indent="0" algn="ctr">
              <a:buNone/>
            </a:pPr>
            <a:r>
              <a:rPr lang="en-US" sz="3200"/>
              <a:t>Members    </a:t>
            </a:r>
            <a:r>
              <a:rPr lang="en-US" sz="2800"/>
              <a:t>               </a:t>
            </a:r>
          </a:p>
          <a:p>
            <a:pPr marL="0" indent="0" algn="ctr">
              <a:buNone/>
            </a:pPr>
            <a:r>
              <a:rPr lang="en-US" sz="2800">
                <a:solidFill>
                  <a:schemeClr val="tx1">
                    <a:lumMod val="65000"/>
                  </a:schemeClr>
                </a:solidFill>
              </a:rPr>
              <a:t>on</a:t>
            </a:r>
          </a:p>
          <a:p>
            <a:pPr marL="0" indent="0" algn="ctr">
              <a:buNone/>
            </a:pPr>
            <a:r>
              <a:rPr lang="en-US" sz="3200"/>
              <a:t>Matters of Parliamentary Procedure </a:t>
            </a:r>
          </a:p>
        </p:txBody>
      </p:sp>
    </p:spTree>
    <p:extLst>
      <p:ext uri="{BB962C8B-B14F-4D97-AF65-F5344CB8AC3E}">
        <p14:creationId xmlns:p14="http://schemas.microsoft.com/office/powerpoint/2010/main" val="90004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B33A-EB02-D848-B31C-7AEDA1EF1D13}"/>
              </a:ext>
            </a:extLst>
          </p:cNvPr>
          <p:cNvSpPr>
            <a:spLocks noGrp="1"/>
          </p:cNvSpPr>
          <p:nvPr>
            <p:ph type="title"/>
          </p:nvPr>
        </p:nvSpPr>
        <p:spPr>
          <a:xfrm>
            <a:off x="216568" y="727522"/>
            <a:ext cx="5877316" cy="1617163"/>
          </a:xfrm>
        </p:spPr>
        <p:txBody>
          <a:bodyPr>
            <a:normAutofit fontScale="90000"/>
          </a:bodyPr>
          <a:lstStyle/>
          <a:p>
            <a:r>
              <a:rPr lang="en-US" sz="3600"/>
              <a:t>“... It is advisable to engage” a parliamentarian  for –</a:t>
            </a:r>
            <a:br>
              <a:rPr lang="en-US"/>
            </a:br>
            <a:endParaRPr lang="en-US"/>
          </a:p>
        </p:txBody>
      </p:sp>
      <p:sp>
        <p:nvSpPr>
          <p:cNvPr id="3" name="Picture Placeholder 2">
            <a:extLst>
              <a:ext uri="{FF2B5EF4-FFF2-40B4-BE49-F238E27FC236}">
                <a16:creationId xmlns:a16="http://schemas.microsoft.com/office/drawing/2014/main" id="{2F264EC4-A6B0-044C-9ADB-0AC5937D16C9}"/>
              </a:ext>
            </a:extLst>
          </p:cNvPr>
          <p:cNvSpPr>
            <a:spLocks noGrp="1"/>
          </p:cNvSpPr>
          <p:nvPr>
            <p:ph type="pic" sz="quarter" idx="13"/>
          </p:nvPr>
        </p:nvSpPr>
        <p:spPr/>
      </p:sp>
      <p:sp>
        <p:nvSpPr>
          <p:cNvPr id="4" name="Text Placeholder 3">
            <a:extLst>
              <a:ext uri="{FF2B5EF4-FFF2-40B4-BE49-F238E27FC236}">
                <a16:creationId xmlns:a16="http://schemas.microsoft.com/office/drawing/2014/main" id="{813298CB-5023-104A-9DD1-CB950FCC9917}"/>
              </a:ext>
            </a:extLst>
          </p:cNvPr>
          <p:cNvSpPr>
            <a:spLocks noGrp="1"/>
          </p:cNvSpPr>
          <p:nvPr>
            <p:ph type="body" sz="half" idx="2"/>
          </p:nvPr>
        </p:nvSpPr>
        <p:spPr/>
        <p:txBody>
          <a:bodyPr>
            <a:normAutofit/>
          </a:bodyPr>
          <a:lstStyle/>
          <a:p>
            <a:pPr marL="514350" indent="-514350">
              <a:buAutoNum type="arabicPeriod"/>
            </a:pPr>
            <a:r>
              <a:rPr lang="en-US" sz="3200"/>
              <a:t>Revision of Bylaws</a:t>
            </a:r>
          </a:p>
          <a:p>
            <a:pPr marL="514350" indent="-514350">
              <a:buAutoNum type="arabicPeriod"/>
            </a:pPr>
            <a:r>
              <a:rPr lang="en-US" sz="3200"/>
              <a:t>A Large Assembly</a:t>
            </a:r>
          </a:p>
          <a:p>
            <a:pPr marL="514350" indent="-514350">
              <a:buAutoNum type="arabicPeriod"/>
            </a:pPr>
            <a:r>
              <a:rPr lang="en-US" sz="3200"/>
              <a:t>A Convention</a:t>
            </a:r>
          </a:p>
          <a:p>
            <a:pPr marL="514350" indent="-514350">
              <a:buAutoNum type="arabicPeriod"/>
            </a:pPr>
            <a:r>
              <a:rPr lang="en-US" sz="3200"/>
              <a:t>Complex Business</a:t>
            </a:r>
          </a:p>
          <a:p>
            <a:endParaRPr lang="en-US" sz="1600"/>
          </a:p>
          <a:p>
            <a:pPr algn="r"/>
            <a:r>
              <a:rPr lang="en-US" sz="1600"/>
              <a:t>RONR (12</a:t>
            </a:r>
            <a:r>
              <a:rPr lang="en-US" sz="1600" baseline="30000"/>
              <a:t>th</a:t>
            </a:r>
            <a:r>
              <a:rPr lang="en-US" sz="1600"/>
              <a:t> ed.) § 47:7</a:t>
            </a:r>
          </a:p>
          <a:p>
            <a:endParaRPr lang="en-US" sz="3200"/>
          </a:p>
        </p:txBody>
      </p:sp>
      <p:pic>
        <p:nvPicPr>
          <p:cNvPr id="8" name="Picture 7" descr="A group of people sitting in a room&#10;&#10;Description automatically generated with low confidence">
            <a:extLst>
              <a:ext uri="{FF2B5EF4-FFF2-40B4-BE49-F238E27FC236}">
                <a16:creationId xmlns:a16="http://schemas.microsoft.com/office/drawing/2014/main" id="{8685E97E-A6AD-DB45-A3BB-2798698018F1}"/>
              </a:ext>
            </a:extLst>
          </p:cNvPr>
          <p:cNvPicPr>
            <a:picLocks noChangeAspect="1"/>
          </p:cNvPicPr>
          <p:nvPr/>
        </p:nvPicPr>
        <p:blipFill>
          <a:blip r:embed="rId3"/>
          <a:stretch>
            <a:fillRect/>
          </a:stretch>
        </p:blipFill>
        <p:spPr>
          <a:xfrm>
            <a:off x="7010401" y="727522"/>
            <a:ext cx="4688114" cy="4932136"/>
          </a:xfrm>
          <a:prstGeom prst="rect">
            <a:avLst/>
          </a:prstGeom>
        </p:spPr>
      </p:pic>
    </p:spTree>
    <p:extLst>
      <p:ext uri="{BB962C8B-B14F-4D97-AF65-F5344CB8AC3E}">
        <p14:creationId xmlns:p14="http://schemas.microsoft.com/office/powerpoint/2010/main" val="345629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3BD4-99A1-9C47-BC0C-B794D02CE850}"/>
              </a:ext>
            </a:extLst>
          </p:cNvPr>
          <p:cNvSpPr>
            <a:spLocks noGrp="1"/>
          </p:cNvSpPr>
          <p:nvPr>
            <p:ph type="title"/>
          </p:nvPr>
        </p:nvSpPr>
        <p:spPr>
          <a:xfrm>
            <a:off x="950976" y="446088"/>
            <a:ext cx="3767327" cy="1626552"/>
          </a:xfrm>
        </p:spPr>
        <p:txBody>
          <a:bodyPr/>
          <a:lstStyle/>
          <a:p>
            <a:pPr marL="119063"/>
            <a:r>
              <a:rPr lang="en-US" sz="2400"/>
              <a:t>Parliamentarians are “employed throughout the year.” </a:t>
            </a:r>
            <a:br>
              <a:rPr lang="en-US"/>
            </a:br>
            <a:r>
              <a:rPr lang="en-US"/>
              <a:t>          </a:t>
            </a:r>
            <a:r>
              <a:rPr lang="en-US" sz="1800" b="0"/>
              <a:t>RONR (12</a:t>
            </a:r>
            <a:r>
              <a:rPr lang="en-US" sz="1800" b="0" baseline="30000"/>
              <a:t>th</a:t>
            </a:r>
            <a:r>
              <a:rPr lang="en-US" sz="1800" b="0"/>
              <a:t> ed.) § 47:47</a:t>
            </a:r>
          </a:p>
        </p:txBody>
      </p:sp>
      <p:sp>
        <p:nvSpPr>
          <p:cNvPr id="3" name="Content Placeholder 2">
            <a:extLst>
              <a:ext uri="{FF2B5EF4-FFF2-40B4-BE49-F238E27FC236}">
                <a16:creationId xmlns:a16="http://schemas.microsoft.com/office/drawing/2014/main" id="{E0DED617-81EC-484B-8F73-5C2AE0A8950C}"/>
              </a:ext>
            </a:extLst>
          </p:cNvPr>
          <p:cNvSpPr>
            <a:spLocks noGrp="1"/>
          </p:cNvSpPr>
          <p:nvPr>
            <p:ph idx="1"/>
          </p:nvPr>
        </p:nvSpPr>
        <p:spPr>
          <a:xfrm>
            <a:off x="7488820" y="1562582"/>
            <a:ext cx="2338086" cy="3032567"/>
          </a:xfrm>
        </p:spPr>
        <p:txBody>
          <a:bodyPr/>
          <a:lstStyle/>
          <a:p>
            <a:pPr marL="0" indent="0">
              <a:buNone/>
            </a:pPr>
            <a:endParaRPr lang="en-US"/>
          </a:p>
        </p:txBody>
      </p:sp>
      <p:sp>
        <p:nvSpPr>
          <p:cNvPr id="4" name="Text Placeholder 3">
            <a:extLst>
              <a:ext uri="{FF2B5EF4-FFF2-40B4-BE49-F238E27FC236}">
                <a16:creationId xmlns:a16="http://schemas.microsoft.com/office/drawing/2014/main" id="{532F82AA-1510-9845-AD74-BCA737245195}"/>
              </a:ext>
            </a:extLst>
          </p:cNvPr>
          <p:cNvSpPr>
            <a:spLocks noGrp="1"/>
          </p:cNvSpPr>
          <p:nvPr>
            <p:ph type="body" sz="half" idx="2"/>
          </p:nvPr>
        </p:nvSpPr>
        <p:spPr>
          <a:xfrm>
            <a:off x="493295" y="2610853"/>
            <a:ext cx="5029200" cy="3882544"/>
          </a:xfrm>
        </p:spPr>
        <p:txBody>
          <a:bodyPr/>
          <a:lstStyle/>
          <a:p>
            <a:pPr marL="285750" indent="-285750">
              <a:buFont typeface="Arial" panose="020B0604020202020204" pitchFamily="34" charset="0"/>
              <a:buChar char="•"/>
            </a:pPr>
            <a:r>
              <a:rPr lang="en-US" sz="2600"/>
              <a:t>A State or National Organization</a:t>
            </a:r>
          </a:p>
          <a:p>
            <a:endParaRPr lang="en-US" sz="1000"/>
          </a:p>
          <a:p>
            <a:pPr marL="285750" indent="-285750">
              <a:buFont typeface="Arial" panose="020B0604020202020204" pitchFamily="34" charset="0"/>
              <a:buChar char="•"/>
            </a:pPr>
            <a:r>
              <a:rPr lang="en-US" sz="2600"/>
              <a:t>A board or committee of a State, National Organization</a:t>
            </a:r>
          </a:p>
          <a:p>
            <a:endParaRPr lang="en-US" sz="1000"/>
          </a:p>
          <a:p>
            <a:pPr marL="285750" indent="-285750">
              <a:buFont typeface="Arial" panose="020B0604020202020204" pitchFamily="34" charset="0"/>
              <a:buChar char="•"/>
            </a:pPr>
            <a:r>
              <a:rPr lang="en-US" sz="2600">
                <a:solidFill>
                  <a:schemeClr val="accent1">
                    <a:lumMod val="75000"/>
                  </a:schemeClr>
                </a:solidFill>
              </a:rPr>
              <a:t>International Organization</a:t>
            </a:r>
          </a:p>
          <a:p>
            <a:endParaRPr lang="en-US"/>
          </a:p>
        </p:txBody>
      </p:sp>
      <p:pic>
        <p:nvPicPr>
          <p:cNvPr id="6" name="Picture 5" descr="A close - up of a person smiling&#10;&#10;Description automatically generated">
            <a:extLst>
              <a:ext uri="{FF2B5EF4-FFF2-40B4-BE49-F238E27FC236}">
                <a16:creationId xmlns:a16="http://schemas.microsoft.com/office/drawing/2014/main" id="{EDF07C70-D5D1-9E4A-BB39-DA1C06511514}"/>
              </a:ext>
            </a:extLst>
          </p:cNvPr>
          <p:cNvPicPr>
            <a:picLocks noChangeAspect="1"/>
          </p:cNvPicPr>
          <p:nvPr/>
        </p:nvPicPr>
        <p:blipFill>
          <a:blip r:embed="rId3"/>
          <a:stretch>
            <a:fillRect/>
          </a:stretch>
        </p:blipFill>
        <p:spPr>
          <a:xfrm>
            <a:off x="7488820" y="1562582"/>
            <a:ext cx="2338086" cy="3032567"/>
          </a:xfrm>
          <a:prstGeom prst="rect">
            <a:avLst/>
          </a:prstGeom>
        </p:spPr>
      </p:pic>
    </p:spTree>
    <p:extLst>
      <p:ext uri="{BB962C8B-B14F-4D97-AF65-F5344CB8AC3E}">
        <p14:creationId xmlns:p14="http://schemas.microsoft.com/office/powerpoint/2010/main" val="113044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C386-8290-C943-B803-C01659439FBC}"/>
              </a:ext>
            </a:extLst>
          </p:cNvPr>
          <p:cNvSpPr>
            <a:spLocks noGrp="1"/>
          </p:cNvSpPr>
          <p:nvPr>
            <p:ph type="ctrTitle"/>
          </p:nvPr>
        </p:nvSpPr>
        <p:spPr>
          <a:xfrm>
            <a:off x="196770" y="1142179"/>
            <a:ext cx="11817752" cy="2735339"/>
          </a:xfrm>
        </p:spPr>
        <p:txBody>
          <a:bodyPr/>
          <a:lstStyle/>
          <a:p>
            <a:br>
              <a:rPr lang="en-US" sz="4000" b="0"/>
            </a:br>
            <a:br>
              <a:rPr lang="en-US" sz="4000" b="0"/>
            </a:br>
            <a:br>
              <a:rPr lang="en-US" sz="4000" b="0"/>
            </a:br>
            <a:r>
              <a:rPr lang="en-US" sz="4000" b="0"/>
              <a:t>“</a:t>
            </a:r>
            <a:r>
              <a:rPr lang="en-US" sz="4000"/>
              <a:t>Elizabeth </a:t>
            </a:r>
            <a:r>
              <a:rPr lang="en-US" sz="4000" err="1"/>
              <a:t>MacDonough</a:t>
            </a:r>
            <a:r>
              <a:rPr lang="en-US" sz="4000"/>
              <a:t> </a:t>
            </a:r>
            <a:r>
              <a:rPr lang="en-US" sz="4000" b="0"/>
              <a:t>is an American lawyer and Parliamentarian of the United States Senate since 2012. She is the first woman to hold the position.”</a:t>
            </a:r>
            <a:endParaRPr lang="en-US" sz="4000"/>
          </a:p>
        </p:txBody>
      </p:sp>
      <p:sp>
        <p:nvSpPr>
          <p:cNvPr id="3" name="Subtitle 2">
            <a:extLst>
              <a:ext uri="{FF2B5EF4-FFF2-40B4-BE49-F238E27FC236}">
                <a16:creationId xmlns:a16="http://schemas.microsoft.com/office/drawing/2014/main" id="{02200CEF-E735-0241-9E95-7D318FCD724C}"/>
              </a:ext>
            </a:extLst>
          </p:cNvPr>
          <p:cNvSpPr>
            <a:spLocks noGrp="1"/>
          </p:cNvSpPr>
          <p:nvPr>
            <p:ph type="subTitle" idx="1"/>
          </p:nvPr>
        </p:nvSpPr>
        <p:spPr/>
        <p:txBody>
          <a:bodyPr/>
          <a:lstStyle/>
          <a:p>
            <a:r>
              <a:rPr lang="en-US"/>
              <a:t>Source: Wikipedia</a:t>
            </a:r>
          </a:p>
        </p:txBody>
      </p:sp>
    </p:spTree>
    <p:extLst>
      <p:ext uri="{BB962C8B-B14F-4D97-AF65-F5344CB8AC3E}">
        <p14:creationId xmlns:p14="http://schemas.microsoft.com/office/powerpoint/2010/main" val="269947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EDF7770-1E9C-F64F-8919-1F73D37DE855}"/>
              </a:ext>
            </a:extLst>
          </p:cNvPr>
          <p:cNvSpPr>
            <a:spLocks noGrp="1"/>
          </p:cNvSpPr>
          <p:nvPr>
            <p:ph type="title"/>
          </p:nvPr>
        </p:nvSpPr>
        <p:spPr>
          <a:xfrm>
            <a:off x="185195" y="208344"/>
            <a:ext cx="11699163" cy="1377388"/>
          </a:xfrm>
        </p:spPr>
        <p:txBody>
          <a:bodyPr vert="horz" lIns="91440" tIns="45720" rIns="91440" bIns="45720" rtlCol="0" anchor="b">
            <a:noAutofit/>
          </a:bodyPr>
          <a:lstStyle/>
          <a:p>
            <a:pPr algn="ctr"/>
            <a:r>
              <a:rPr lang="en-US" sz="2800" b="0">
                <a:solidFill>
                  <a:schemeClr val="tx1"/>
                </a:solidFill>
              </a:rPr>
              <a:t>The Congressional Research Service report (3 pages) is on the CSAP Website under “Public Education”; the other was recently copied from </a:t>
            </a:r>
            <a:r>
              <a:rPr lang="en-US" sz="2800" b="0" err="1">
                <a:solidFill>
                  <a:schemeClr val="tx1"/>
                </a:solidFill>
              </a:rPr>
              <a:t>senate.gov</a:t>
            </a:r>
            <a:r>
              <a:rPr lang="en-US" sz="2800" b="0">
                <a:solidFill>
                  <a:schemeClr val="tx1"/>
                </a:solidFill>
              </a:rPr>
              <a:t>. </a:t>
            </a:r>
          </a:p>
        </p:txBody>
      </p:sp>
      <p:sp>
        <p:nvSpPr>
          <p:cNvPr id="3" name="Text Placeholder 2">
            <a:extLst>
              <a:ext uri="{FF2B5EF4-FFF2-40B4-BE49-F238E27FC236}">
                <a16:creationId xmlns:a16="http://schemas.microsoft.com/office/drawing/2014/main" id="{D58E30BC-5762-9C4F-AABC-D5B8F66FEC64}"/>
              </a:ext>
            </a:extLst>
          </p:cNvPr>
          <p:cNvSpPr>
            <a:spLocks noGrp="1"/>
          </p:cNvSpPr>
          <p:nvPr>
            <p:ph type="body" sz="quarter" idx="16"/>
          </p:nvPr>
        </p:nvSpPr>
        <p:spPr>
          <a:xfrm>
            <a:off x="818713" y="2413000"/>
            <a:ext cx="3835583" cy="3632200"/>
          </a:xfrm>
        </p:spPr>
        <p:txBody>
          <a:bodyPr vert="horz" lIns="91440" tIns="45720" rIns="91440" bIns="45720" rtlCol="0" anchor="ctr">
            <a:normAutofit/>
          </a:bodyPr>
          <a:lstStyle/>
          <a:p>
            <a:pPr>
              <a:buFont typeface="Wingdings 2" charset="2"/>
              <a:buChar char=""/>
            </a:pPr>
            <a:endParaRPr lang="en-US" sz="1600"/>
          </a:p>
        </p:txBody>
      </p:sp>
      <p:pic>
        <p:nvPicPr>
          <p:cNvPr id="5" name="Picture 4" descr="Text&#10;&#10;Description automatically generated">
            <a:extLst>
              <a:ext uri="{FF2B5EF4-FFF2-40B4-BE49-F238E27FC236}">
                <a16:creationId xmlns:a16="http://schemas.microsoft.com/office/drawing/2014/main" id="{C7779054-32BC-8245-910D-1C9E2374EF7F}"/>
              </a:ext>
            </a:extLst>
          </p:cNvPr>
          <p:cNvPicPr>
            <a:picLocks noChangeAspect="1"/>
          </p:cNvPicPr>
          <p:nvPr/>
        </p:nvPicPr>
        <p:blipFill>
          <a:blip r:embed="rId3"/>
          <a:stretch>
            <a:fillRect/>
          </a:stretch>
        </p:blipFill>
        <p:spPr>
          <a:xfrm>
            <a:off x="5638413" y="2413000"/>
            <a:ext cx="6245945" cy="3716338"/>
          </a:xfrm>
          <a:prstGeom prst="roundRect">
            <a:avLst>
              <a:gd name="adj" fmla="val 3876"/>
            </a:avLst>
          </a:prstGeom>
          <a:ln>
            <a:solidFill>
              <a:schemeClr val="accent1"/>
            </a:solidFill>
          </a:ln>
          <a:effectLst/>
        </p:spPr>
      </p:pic>
      <p:pic>
        <p:nvPicPr>
          <p:cNvPr id="7" name="Picture 6" descr="Graphical user interface, text, application, email&#10;&#10;Description automatically generated">
            <a:extLst>
              <a:ext uri="{FF2B5EF4-FFF2-40B4-BE49-F238E27FC236}">
                <a16:creationId xmlns:a16="http://schemas.microsoft.com/office/drawing/2014/main" id="{030F8572-C1F0-C448-B9D4-FFD3FBADF89D}"/>
              </a:ext>
            </a:extLst>
          </p:cNvPr>
          <p:cNvPicPr>
            <a:picLocks noChangeAspect="1"/>
          </p:cNvPicPr>
          <p:nvPr/>
        </p:nvPicPr>
        <p:blipFill>
          <a:blip r:embed="rId4"/>
          <a:stretch>
            <a:fillRect/>
          </a:stretch>
        </p:blipFill>
        <p:spPr>
          <a:xfrm>
            <a:off x="307642" y="2413001"/>
            <a:ext cx="4715771" cy="3632200"/>
          </a:xfrm>
          <a:prstGeom prst="rect">
            <a:avLst/>
          </a:prstGeom>
        </p:spPr>
      </p:pic>
    </p:spTree>
    <p:extLst>
      <p:ext uri="{BB962C8B-B14F-4D97-AF65-F5344CB8AC3E}">
        <p14:creationId xmlns:p14="http://schemas.microsoft.com/office/powerpoint/2010/main" val="220921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AEEA3-3048-9246-8611-BED0513F5765}"/>
              </a:ext>
            </a:extLst>
          </p:cNvPr>
          <p:cNvSpPr txBox="1"/>
          <p:nvPr/>
        </p:nvSpPr>
        <p:spPr>
          <a:xfrm>
            <a:off x="428264" y="1053296"/>
            <a:ext cx="11192718" cy="4647426"/>
          </a:xfrm>
          <a:prstGeom prst="rect">
            <a:avLst/>
          </a:prstGeom>
          <a:noFill/>
        </p:spPr>
        <p:txBody>
          <a:bodyPr wrap="square" rtlCol="0">
            <a:spAutoFit/>
          </a:bodyPr>
          <a:lstStyle/>
          <a:p>
            <a:pPr algn="ctr"/>
            <a:r>
              <a:rPr lang="en-US" sz="5400"/>
              <a:t>“If a parliamentarian is needed by an organization, the president should be free to appoint … </a:t>
            </a:r>
            <a:r>
              <a:rPr lang="en-US" sz="5400">
                <a:solidFill>
                  <a:schemeClr val="bg1">
                    <a:lumMod val="85000"/>
                    <a:lumOff val="15000"/>
                  </a:schemeClr>
                </a:solidFill>
              </a:rPr>
              <a:t>one in whom she has confidence</a:t>
            </a:r>
            <a:r>
              <a:rPr lang="en-US" sz="5400"/>
              <a:t>.”</a:t>
            </a:r>
          </a:p>
          <a:p>
            <a:pPr algn="ctr"/>
            <a:endParaRPr lang="en-US" sz="2000"/>
          </a:p>
          <a:p>
            <a:pPr algn="ctr"/>
            <a:endParaRPr lang="en-US" sz="2000"/>
          </a:p>
          <a:p>
            <a:pPr algn="ctr"/>
            <a:endParaRPr lang="en-US" sz="2000"/>
          </a:p>
          <a:p>
            <a:pPr algn="ctr"/>
            <a:r>
              <a:rPr lang="en-US" sz="2000"/>
              <a:t>RONR (12</a:t>
            </a:r>
            <a:r>
              <a:rPr lang="en-US" sz="2000" baseline="30000"/>
              <a:t>th</a:t>
            </a:r>
            <a:r>
              <a:rPr lang="en-US" sz="2000"/>
              <a:t> ed.) § 47:48</a:t>
            </a:r>
          </a:p>
        </p:txBody>
      </p:sp>
    </p:spTree>
    <p:extLst>
      <p:ext uri="{BB962C8B-B14F-4D97-AF65-F5344CB8AC3E}">
        <p14:creationId xmlns:p14="http://schemas.microsoft.com/office/powerpoint/2010/main" val="41377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AEEA3-3048-9246-8611-BED0513F5765}"/>
              </a:ext>
            </a:extLst>
          </p:cNvPr>
          <p:cNvSpPr txBox="1"/>
          <p:nvPr/>
        </p:nvSpPr>
        <p:spPr>
          <a:xfrm>
            <a:off x="428264" y="1053296"/>
            <a:ext cx="11192718" cy="4647426"/>
          </a:xfrm>
          <a:prstGeom prst="rect">
            <a:avLst/>
          </a:prstGeom>
          <a:noFill/>
        </p:spPr>
        <p:txBody>
          <a:bodyPr wrap="square" rtlCol="0">
            <a:spAutoFit/>
          </a:bodyPr>
          <a:lstStyle/>
          <a:p>
            <a:pPr algn="ctr"/>
            <a:r>
              <a:rPr lang="en-US" sz="5400"/>
              <a:t>“If a parliamentarian is needed by an organization, the president should be free to appoint </a:t>
            </a:r>
            <a:r>
              <a:rPr lang="en-US" sz="5400" i="1"/>
              <a:t>one in whom she has confidence</a:t>
            </a:r>
            <a:r>
              <a:rPr lang="en-US" sz="5400"/>
              <a:t>.”</a:t>
            </a:r>
          </a:p>
          <a:p>
            <a:pPr algn="ctr"/>
            <a:endParaRPr lang="en-US" sz="2000"/>
          </a:p>
          <a:p>
            <a:pPr algn="ctr"/>
            <a:endParaRPr lang="en-US" sz="2000"/>
          </a:p>
          <a:p>
            <a:pPr algn="ctr"/>
            <a:endParaRPr lang="en-US" sz="2000"/>
          </a:p>
          <a:p>
            <a:pPr algn="ctr"/>
            <a:r>
              <a:rPr lang="en-US" sz="2000"/>
              <a:t>RONR (12</a:t>
            </a:r>
            <a:r>
              <a:rPr lang="en-US" sz="2000" baseline="30000"/>
              <a:t>th</a:t>
            </a:r>
            <a:r>
              <a:rPr lang="en-US" sz="2000"/>
              <a:t> ed.) § 47:48</a:t>
            </a:r>
          </a:p>
        </p:txBody>
      </p:sp>
    </p:spTree>
    <p:extLst>
      <p:ext uri="{BB962C8B-B14F-4D97-AF65-F5344CB8AC3E}">
        <p14:creationId xmlns:p14="http://schemas.microsoft.com/office/powerpoint/2010/main" val="1698203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Widescreen</PresentationFormat>
  <Paragraphs>55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Quotable</vt:lpstr>
      <vt:lpstr>What is a Parliamentarian, and what does a Parliamentarian do? </vt:lpstr>
      <vt:lpstr>During a meeting, a working parliamentarian is usually present to assist the Presiding Officer’s efficient and fair handling of assembly business. </vt:lpstr>
      <vt:lpstr>“The parliamentarian is a consultant …”.  RONR (12th ed.) § 47:46</vt:lpstr>
      <vt:lpstr>“... It is advisable to engage” a parliamentarian  for – </vt:lpstr>
      <vt:lpstr>Parliamentarians are “employed throughout the year.”            RONR (12th ed.) § 47:47</vt:lpstr>
      <vt:lpstr>   “Elizabeth MacDonough is an American lawyer and Parliamentarian of the United States Senate since 2012. She is the first woman to hold the position.”</vt:lpstr>
      <vt:lpstr>The Congressional Research Service report (3 pages) is on the CSAP Website under “Public Education”; the other was recently copied from senate.gov. </vt:lpstr>
      <vt:lpstr>PowerPoint Presentation</vt:lpstr>
      <vt:lpstr>PowerPoint Presentation</vt:lpstr>
      <vt:lpstr>“A member of an assembly who acts as its parliamentarian has the same duty as the presiding officer to maintain a position of impartiality, and therefore does not make motions, participate in debate, or vote on any question except in the case of a ballot vote.”                                                                                  RONR (12th ed.) § 47:55</vt:lpstr>
      <vt:lpstr>A parliamentary Short Take by  Sally F. LaMacchia, Esq., PRP, based on  Robert’s Rules of Order, Newly Revised Thank you for your attention.                                                                    Brought to you by CSAP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Parliamentarian, and what does a Parliamentarian do? </dc:title>
  <dc:creator>Sally LaMacchia</dc:creator>
  <cp:lastModifiedBy>Sally LaMacchia</cp:lastModifiedBy>
  <cp:revision>2</cp:revision>
  <dcterms:created xsi:type="dcterms:W3CDTF">2021-01-09T22:46:03Z</dcterms:created>
  <dcterms:modified xsi:type="dcterms:W3CDTF">2021-01-19T22:24:32Z</dcterms:modified>
</cp:coreProperties>
</file>