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7" r:id="rId32"/>
    <p:sldId id="288" r:id="rId33"/>
    <p:sldId id="290" r:id="rId34"/>
    <p:sldId id="291"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DF0"/>
    <a:srgbClr val="17ABF0"/>
    <a:srgbClr val="FFFFFF"/>
    <a:srgbClr val="D84448"/>
    <a:srgbClr val="FFFF00"/>
    <a:srgbClr val="179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7702C-5EF8-4AB2-87F5-52F6B414C572}" v="1" dt="2021-04-12T22:58:55.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LaMacchia" userId="9bb0abcf-24f2-4cb2-b183-42434f2e2764" providerId="ADAL" clId="{4AF7702C-5EF8-4AB2-87F5-52F6B414C572}"/>
    <pc:docChg chg="custSel modSld">
      <pc:chgData name="Sally LaMacchia" userId="9bb0abcf-24f2-4cb2-b183-42434f2e2764" providerId="ADAL" clId="{4AF7702C-5EF8-4AB2-87F5-52F6B414C572}" dt="2021-04-12T23:16:03.172" v="255" actId="14100"/>
      <pc:docMkLst>
        <pc:docMk/>
      </pc:docMkLst>
      <pc:sldChg chg="modSp mod">
        <pc:chgData name="Sally LaMacchia" userId="9bb0abcf-24f2-4cb2-b183-42434f2e2764" providerId="ADAL" clId="{4AF7702C-5EF8-4AB2-87F5-52F6B414C572}" dt="2021-04-12T23:00:01.597" v="157" actId="27636"/>
        <pc:sldMkLst>
          <pc:docMk/>
          <pc:sldMk cId="3366679428" sldId="256"/>
        </pc:sldMkLst>
        <pc:spChg chg="mod">
          <ac:chgData name="Sally LaMacchia" userId="9bb0abcf-24f2-4cb2-b183-42434f2e2764" providerId="ADAL" clId="{4AF7702C-5EF8-4AB2-87F5-52F6B414C572}" dt="2021-04-12T23:00:01.597" v="157" actId="27636"/>
          <ac:spMkLst>
            <pc:docMk/>
            <pc:sldMk cId="3366679428" sldId="256"/>
            <ac:spMk id="3" creationId="{DDECDA8B-370D-8D4F-AE74-EDA3815E9C8A}"/>
          </ac:spMkLst>
        </pc:spChg>
      </pc:sldChg>
      <pc:sldChg chg="modSp mod">
        <pc:chgData name="Sally LaMacchia" userId="9bb0abcf-24f2-4cb2-b183-42434f2e2764" providerId="ADAL" clId="{4AF7702C-5EF8-4AB2-87F5-52F6B414C572}" dt="2021-04-12T23:11:15.335" v="238" actId="6549"/>
        <pc:sldMkLst>
          <pc:docMk/>
          <pc:sldMk cId="3502378182" sldId="260"/>
        </pc:sldMkLst>
        <pc:spChg chg="mod">
          <ac:chgData name="Sally LaMacchia" userId="9bb0abcf-24f2-4cb2-b183-42434f2e2764" providerId="ADAL" clId="{4AF7702C-5EF8-4AB2-87F5-52F6B414C572}" dt="2021-04-12T23:11:15.335" v="238" actId="6549"/>
          <ac:spMkLst>
            <pc:docMk/>
            <pc:sldMk cId="3502378182" sldId="260"/>
            <ac:spMk id="2" creationId="{27F1ECCA-406E-F744-A01A-A346635F1703}"/>
          </ac:spMkLst>
        </pc:spChg>
      </pc:sldChg>
      <pc:sldChg chg="modSp mod">
        <pc:chgData name="Sally LaMacchia" userId="9bb0abcf-24f2-4cb2-b183-42434f2e2764" providerId="ADAL" clId="{4AF7702C-5EF8-4AB2-87F5-52F6B414C572}" dt="2021-04-12T23:12:45.922" v="241" actId="113"/>
        <pc:sldMkLst>
          <pc:docMk/>
          <pc:sldMk cId="2889358533" sldId="269"/>
        </pc:sldMkLst>
        <pc:spChg chg="mod">
          <ac:chgData name="Sally LaMacchia" userId="9bb0abcf-24f2-4cb2-b183-42434f2e2764" providerId="ADAL" clId="{4AF7702C-5EF8-4AB2-87F5-52F6B414C572}" dt="2021-04-12T23:12:45.922" v="241" actId="113"/>
          <ac:spMkLst>
            <pc:docMk/>
            <pc:sldMk cId="2889358533" sldId="269"/>
            <ac:spMk id="2" creationId="{3553E2A2-8F51-48C9-8738-A994110CD0B1}"/>
          </ac:spMkLst>
        </pc:spChg>
      </pc:sldChg>
      <pc:sldChg chg="modSp mod">
        <pc:chgData name="Sally LaMacchia" userId="9bb0abcf-24f2-4cb2-b183-42434f2e2764" providerId="ADAL" clId="{4AF7702C-5EF8-4AB2-87F5-52F6B414C572}" dt="2021-04-12T23:13:06.383" v="242" actId="207"/>
        <pc:sldMkLst>
          <pc:docMk/>
          <pc:sldMk cId="1571949346" sldId="270"/>
        </pc:sldMkLst>
        <pc:spChg chg="mod">
          <ac:chgData name="Sally LaMacchia" userId="9bb0abcf-24f2-4cb2-b183-42434f2e2764" providerId="ADAL" clId="{4AF7702C-5EF8-4AB2-87F5-52F6B414C572}" dt="2021-04-12T23:13:06.383" v="242" actId="207"/>
          <ac:spMkLst>
            <pc:docMk/>
            <pc:sldMk cId="1571949346" sldId="270"/>
            <ac:spMk id="2" creationId="{3497B11C-0154-4140-A4F4-51F060321A3B}"/>
          </ac:spMkLst>
        </pc:spChg>
      </pc:sldChg>
      <pc:sldChg chg="modSp mod">
        <pc:chgData name="Sally LaMacchia" userId="9bb0abcf-24f2-4cb2-b183-42434f2e2764" providerId="ADAL" clId="{4AF7702C-5EF8-4AB2-87F5-52F6B414C572}" dt="2021-04-12T23:13:34.618" v="248" actId="113"/>
        <pc:sldMkLst>
          <pc:docMk/>
          <pc:sldMk cId="1585818218" sldId="271"/>
        </pc:sldMkLst>
        <pc:spChg chg="mod">
          <ac:chgData name="Sally LaMacchia" userId="9bb0abcf-24f2-4cb2-b183-42434f2e2764" providerId="ADAL" clId="{4AF7702C-5EF8-4AB2-87F5-52F6B414C572}" dt="2021-04-12T23:13:27.884" v="246" actId="20577"/>
          <ac:spMkLst>
            <pc:docMk/>
            <pc:sldMk cId="1585818218" sldId="271"/>
            <ac:spMk id="2" creationId="{1AB741BE-01AB-45D4-BABC-E2563E0D6A1C}"/>
          </ac:spMkLst>
        </pc:spChg>
        <pc:spChg chg="mod">
          <ac:chgData name="Sally LaMacchia" userId="9bb0abcf-24f2-4cb2-b183-42434f2e2764" providerId="ADAL" clId="{4AF7702C-5EF8-4AB2-87F5-52F6B414C572}" dt="2021-04-12T23:13:34.618" v="248" actId="113"/>
          <ac:spMkLst>
            <pc:docMk/>
            <pc:sldMk cId="1585818218" sldId="271"/>
            <ac:spMk id="4" creationId="{47FE3DF9-9EF3-4DD6-A843-40463EF1E044}"/>
          </ac:spMkLst>
        </pc:spChg>
      </pc:sldChg>
      <pc:sldChg chg="modSp mod">
        <pc:chgData name="Sally LaMacchia" userId="9bb0abcf-24f2-4cb2-b183-42434f2e2764" providerId="ADAL" clId="{4AF7702C-5EF8-4AB2-87F5-52F6B414C572}" dt="2021-04-12T23:14:27.857" v="251" actId="113"/>
        <pc:sldMkLst>
          <pc:docMk/>
          <pc:sldMk cId="2440135873" sldId="279"/>
        </pc:sldMkLst>
        <pc:spChg chg="mod">
          <ac:chgData name="Sally LaMacchia" userId="9bb0abcf-24f2-4cb2-b183-42434f2e2764" providerId="ADAL" clId="{4AF7702C-5EF8-4AB2-87F5-52F6B414C572}" dt="2021-04-12T23:14:27.857" v="251" actId="113"/>
          <ac:spMkLst>
            <pc:docMk/>
            <pc:sldMk cId="2440135873" sldId="279"/>
            <ac:spMk id="2" creationId="{C8EAAEC0-EB0B-4893-8315-D2EF2E2AE087}"/>
          </ac:spMkLst>
        </pc:spChg>
      </pc:sldChg>
      <pc:sldChg chg="modSp mod">
        <pc:chgData name="Sally LaMacchia" userId="9bb0abcf-24f2-4cb2-b183-42434f2e2764" providerId="ADAL" clId="{4AF7702C-5EF8-4AB2-87F5-52F6B414C572}" dt="2021-04-12T23:16:03.172" v="255" actId="14100"/>
        <pc:sldMkLst>
          <pc:docMk/>
          <pc:sldMk cId="121216418" sldId="289"/>
        </pc:sldMkLst>
        <pc:spChg chg="mod">
          <ac:chgData name="Sally LaMacchia" userId="9bb0abcf-24f2-4cb2-b183-42434f2e2764" providerId="ADAL" clId="{4AF7702C-5EF8-4AB2-87F5-52F6B414C572}" dt="2021-04-12T23:16:03.172" v="255" actId="14100"/>
          <ac:spMkLst>
            <pc:docMk/>
            <pc:sldMk cId="121216418" sldId="289"/>
            <ac:spMk id="3" creationId="{DDECDA8B-370D-8D4F-AE74-EDA3815E9C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4/12/2021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4/12/2021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4/12/2021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4/12/2021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1069848" y="1298449"/>
            <a:ext cx="6068070" cy="2508504"/>
          </a:xfrm>
        </p:spPr>
        <p:txBody>
          <a:bodyPr>
            <a:normAutofit/>
          </a:bodyPr>
          <a:lstStyle/>
          <a:p>
            <a:r>
              <a:rPr lang="en-US" sz="4600" dirty="0"/>
              <a:t>A Parliamentary Lesson based on RONR In Brief</a:t>
            </a:r>
            <a:br>
              <a:rPr lang="en-US" sz="4600" dirty="0"/>
            </a:br>
            <a:r>
              <a:rPr lang="en-US" sz="2000" dirty="0"/>
              <a:t>.</a:t>
            </a:r>
            <a:br>
              <a:rPr lang="en-US" sz="4600" dirty="0"/>
            </a:br>
            <a:r>
              <a:rPr lang="en-US" sz="4600" dirty="0"/>
              <a:t>Chapters 1 – 7	</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222422" y="4456670"/>
            <a:ext cx="7136731" cy="1102882"/>
          </a:xfrm>
        </p:spPr>
        <p:txBody>
          <a:bodyPr>
            <a:normAutofit fontScale="77500" lnSpcReduction="20000"/>
          </a:bodyPr>
          <a:lstStyle/>
          <a:p>
            <a:pPr algn="ctr">
              <a:lnSpc>
                <a:spcPct val="100000"/>
              </a:lnSpc>
            </a:pPr>
            <a:r>
              <a:rPr lang="en-US" b="1" dirty="0">
                <a:solidFill>
                  <a:schemeClr val="tx1"/>
                </a:solidFill>
              </a:rPr>
              <a:t>Brought to you by the California State Association of Parliamentarians</a:t>
            </a:r>
          </a:p>
          <a:p>
            <a:pPr algn="ctr">
              <a:lnSpc>
                <a:spcPct val="100000"/>
              </a:lnSpc>
              <a:spcBef>
                <a:spcPts val="600"/>
              </a:spcBef>
            </a:pPr>
            <a:r>
              <a:rPr lang="en-US" dirty="0"/>
              <a:t>and</a:t>
            </a:r>
          </a:p>
          <a:p>
            <a:pPr algn="ctr">
              <a:lnSpc>
                <a:spcPct val="100000"/>
              </a:lnSpc>
              <a:spcBef>
                <a:spcPts val="600"/>
              </a:spcBef>
            </a:pPr>
            <a:r>
              <a:rPr lang="en-US" dirty="0"/>
              <a:t>Sally F. LaMacchia, PRP, President, CSAP</a:t>
            </a:r>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
        <p:nvSpPr>
          <p:cNvPr id="18" name="Rectangle 13">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66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D9F4-3013-8749-B479-8BAEAB40E51E}"/>
              </a:ext>
            </a:extLst>
          </p:cNvPr>
          <p:cNvSpPr>
            <a:spLocks noGrp="1"/>
          </p:cNvSpPr>
          <p:nvPr>
            <p:ph type="title"/>
          </p:nvPr>
        </p:nvSpPr>
        <p:spPr>
          <a:xfrm>
            <a:off x="252919" y="1083076"/>
            <a:ext cx="2947482" cy="4696287"/>
          </a:xfrm>
        </p:spPr>
        <p:txBody>
          <a:bodyPr>
            <a:normAutofit fontScale="90000"/>
          </a:bodyPr>
          <a:lstStyle/>
          <a:p>
            <a:r>
              <a:rPr lang="en-US">
                <a:solidFill>
                  <a:srgbClr val="FFFF00"/>
                </a:solidFill>
              </a:rPr>
              <a:t>Chair</a:t>
            </a:r>
            <a:r>
              <a:rPr lang="en-US"/>
              <a:t>:</a:t>
            </a:r>
            <a:br>
              <a:rPr lang="en-US"/>
            </a:br>
            <a:br>
              <a:rPr lang="en-US"/>
            </a:br>
            <a:r>
              <a:rPr lang="en-US"/>
              <a:t>“THE </a:t>
            </a:r>
            <a:r>
              <a:rPr lang="en-US" b="1"/>
              <a:t>NEXT</a:t>
            </a:r>
            <a:r>
              <a:rPr lang="en-US"/>
              <a:t> ITEM OF BUSINESS IS </a:t>
            </a:r>
            <a:r>
              <a:rPr lang="en-US" b="1"/>
              <a:t>UNFINISHED BUSINESS </a:t>
            </a:r>
            <a:r>
              <a:rPr lang="en-US"/>
              <a:t>AND </a:t>
            </a:r>
            <a:r>
              <a:rPr lang="en-US" b="1"/>
              <a:t>GENERAL ORDERS</a:t>
            </a:r>
            <a:r>
              <a:rPr lang="en-US"/>
              <a:t>.”</a:t>
            </a:r>
            <a:br>
              <a:rPr lang="en-US"/>
            </a:br>
            <a:br>
              <a:rPr lang="en-US"/>
            </a:br>
            <a:r>
              <a:rPr lang="en-US" sz="1800" b="1">
                <a:solidFill>
                  <a:srgbClr val="064DF0"/>
                </a:solidFill>
              </a:rPr>
              <a:t>RONRIB, p. 15</a:t>
            </a:r>
          </a:p>
        </p:txBody>
      </p:sp>
      <p:sp>
        <p:nvSpPr>
          <p:cNvPr id="3" name="Content Placeholder 2">
            <a:extLst>
              <a:ext uri="{FF2B5EF4-FFF2-40B4-BE49-F238E27FC236}">
                <a16:creationId xmlns:a16="http://schemas.microsoft.com/office/drawing/2014/main" id="{91BD46C9-D7DD-C744-853E-EB5F5C9671C0}"/>
              </a:ext>
            </a:extLst>
          </p:cNvPr>
          <p:cNvSpPr>
            <a:spLocks noGrp="1"/>
          </p:cNvSpPr>
          <p:nvPr>
            <p:ph idx="1"/>
          </p:nvPr>
        </p:nvSpPr>
        <p:spPr>
          <a:xfrm>
            <a:off x="3573378" y="685800"/>
            <a:ext cx="8365703" cy="5093563"/>
          </a:xfrm>
        </p:spPr>
        <p:txBody>
          <a:bodyPr>
            <a:normAutofit/>
          </a:bodyPr>
          <a:lstStyle/>
          <a:p>
            <a:r>
              <a:rPr lang="en-US" sz="2800"/>
              <a:t>“Items of business, if any, carried over from the previous meeting.”</a:t>
            </a:r>
          </a:p>
          <a:p>
            <a:r>
              <a:rPr lang="en-US" sz="2800"/>
              <a:t>“The chair should bring these matters up automatically.”</a:t>
            </a:r>
          </a:p>
          <a:p>
            <a:pPr marL="0" indent="0">
              <a:buNone/>
            </a:pPr>
            <a:endParaRPr lang="en-US" sz="2400"/>
          </a:p>
          <a:p>
            <a:pPr marL="0" indent="0">
              <a:buNone/>
            </a:pPr>
            <a:r>
              <a:rPr lang="en-US" sz="2400" i="1"/>
              <a:t>The </a:t>
            </a:r>
            <a:r>
              <a:rPr lang="en-US" sz="2400" b="1" i="1">
                <a:solidFill>
                  <a:schemeClr val="tx1"/>
                </a:solidFill>
              </a:rPr>
              <a:t>Chair</a:t>
            </a:r>
            <a:r>
              <a:rPr lang="en-US" sz="2400" i="1"/>
              <a:t> might say</a:t>
            </a:r>
            <a:r>
              <a:rPr lang="en-US" sz="2400"/>
              <a:t>,</a:t>
            </a:r>
          </a:p>
          <a:p>
            <a:pPr marL="0" indent="0" algn="ctr">
              <a:buNone/>
            </a:pPr>
            <a:r>
              <a:rPr lang="en-US" sz="3200">
                <a:solidFill>
                  <a:srgbClr val="064DF0"/>
                </a:solidFill>
              </a:rPr>
              <a:t>“Under unfinished business, the first item of business is the motion to…, which was pending when the last meeting adjourned”.</a:t>
            </a:r>
          </a:p>
        </p:txBody>
      </p:sp>
    </p:spTree>
    <p:extLst>
      <p:ext uri="{BB962C8B-B14F-4D97-AF65-F5344CB8AC3E}">
        <p14:creationId xmlns:p14="http://schemas.microsoft.com/office/powerpoint/2010/main" val="333705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309429" cy="4887040"/>
          </a:xfrm>
        </p:spPr>
        <p:txBody>
          <a:bodyPr>
            <a:normAutofit/>
          </a:bodyPr>
          <a:lstStyle/>
          <a:p>
            <a:r>
              <a:rPr lang="en-US" sz="3200" b="1"/>
              <a:t>Unfinished </a:t>
            </a:r>
            <a:br>
              <a:rPr lang="en-US" sz="3200" b="1"/>
            </a:br>
            <a:r>
              <a:rPr lang="en-US" sz="3200" b="1"/>
              <a:t>Business</a:t>
            </a:r>
            <a:r>
              <a:rPr lang="en-US" sz="3200"/>
              <a:t>		      </a:t>
            </a:r>
            <a:r>
              <a:rPr lang="en-US" sz="3200">
                <a:solidFill>
                  <a:schemeClr val="tx1"/>
                </a:solidFill>
              </a:rPr>
              <a:t>Was “in the process of being considered” </a:t>
            </a:r>
            <a:br>
              <a:rPr lang="en-US" sz="3200">
                <a:solidFill>
                  <a:schemeClr val="tx1"/>
                </a:solidFill>
              </a:rPr>
            </a:br>
            <a:r>
              <a:rPr lang="en-US" sz="3200">
                <a:solidFill>
                  <a:schemeClr val="tx1"/>
                </a:solidFill>
              </a:rPr>
              <a:t>						</a:t>
            </a:r>
            <a:br>
              <a:rPr lang="en-US" sz="3200">
                <a:solidFill>
                  <a:schemeClr val="tx1"/>
                </a:solidFill>
              </a:rPr>
            </a:br>
            <a:r>
              <a:rPr lang="en-US" sz="3200">
                <a:solidFill>
                  <a:schemeClr val="tx1"/>
                </a:solidFill>
              </a:rPr>
              <a:t>				or was </a:t>
            </a:r>
            <a:br>
              <a:rPr lang="en-US" sz="3200">
                <a:solidFill>
                  <a:schemeClr val="tx1"/>
                </a:solidFill>
              </a:rPr>
            </a:br>
            <a:br>
              <a:rPr lang="en-US" sz="3200">
                <a:solidFill>
                  <a:schemeClr val="tx1"/>
                </a:solidFill>
              </a:rPr>
            </a:br>
            <a:r>
              <a:rPr lang="en-US" sz="3200">
                <a:solidFill>
                  <a:schemeClr val="tx1"/>
                </a:solidFill>
              </a:rPr>
              <a:t>			      “scheduled to come up at the last meeting” but 				       didn’t. </a:t>
            </a:r>
            <a:br>
              <a:rPr lang="en-US" sz="3200">
                <a:solidFill>
                  <a:srgbClr val="002060"/>
                </a:solidFill>
              </a:rPr>
            </a:br>
            <a:endParaRPr lang="en-US" sz="2000">
              <a:solidFill>
                <a:srgbClr val="C00000"/>
              </a:solidFill>
            </a:endParaRPr>
          </a:p>
        </p:txBody>
      </p:sp>
    </p:spTree>
    <p:extLst>
      <p:ext uri="{BB962C8B-B14F-4D97-AF65-F5344CB8AC3E}">
        <p14:creationId xmlns:p14="http://schemas.microsoft.com/office/powerpoint/2010/main" val="79620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B38D-3E55-4168-B778-2580D113C354}"/>
              </a:ext>
            </a:extLst>
          </p:cNvPr>
          <p:cNvSpPr>
            <a:spLocks noGrp="1"/>
          </p:cNvSpPr>
          <p:nvPr>
            <p:ph type="title"/>
          </p:nvPr>
        </p:nvSpPr>
        <p:spPr>
          <a:xfrm>
            <a:off x="275209" y="1123837"/>
            <a:ext cx="2925192" cy="4566749"/>
          </a:xfrm>
        </p:spPr>
        <p:txBody>
          <a:bodyPr>
            <a:normAutofit/>
          </a:bodyPr>
          <a:lstStyle/>
          <a:p>
            <a:r>
              <a:rPr lang="en-US">
                <a:solidFill>
                  <a:srgbClr val="FFFF00"/>
                </a:solidFill>
              </a:rPr>
              <a:t>Chair</a:t>
            </a:r>
            <a:r>
              <a:rPr lang="en-US"/>
              <a:t>:</a:t>
            </a:r>
            <a:br>
              <a:rPr lang="en-US"/>
            </a:br>
            <a:br>
              <a:rPr lang="en-US"/>
            </a:br>
            <a:r>
              <a:rPr lang="en-US"/>
              <a:t>Is there</a:t>
            </a:r>
            <a:br>
              <a:rPr lang="en-US"/>
            </a:br>
            <a:r>
              <a:rPr lang="en-US"/>
              <a:t>any </a:t>
            </a:r>
            <a:br>
              <a:rPr lang="en-US"/>
            </a:br>
            <a:r>
              <a:rPr lang="en-US" b="1"/>
              <a:t>new business</a:t>
            </a:r>
            <a:r>
              <a:rPr lang="en-US"/>
              <a:t>?</a:t>
            </a:r>
          </a:p>
        </p:txBody>
      </p:sp>
      <p:sp>
        <p:nvSpPr>
          <p:cNvPr id="3" name="Content Placeholder 2">
            <a:extLst>
              <a:ext uri="{FF2B5EF4-FFF2-40B4-BE49-F238E27FC236}">
                <a16:creationId xmlns:a16="http://schemas.microsoft.com/office/drawing/2014/main" id="{42693B5D-688B-415E-BF6B-5B33830C5F83}"/>
              </a:ext>
            </a:extLst>
          </p:cNvPr>
          <p:cNvSpPr>
            <a:spLocks noGrp="1"/>
          </p:cNvSpPr>
          <p:nvPr>
            <p:ph sz="half" idx="1"/>
          </p:nvPr>
        </p:nvSpPr>
        <p:spPr/>
        <p:txBody>
          <a:bodyPr/>
          <a:lstStyle/>
          <a:p>
            <a:endParaRPr lang="en-US"/>
          </a:p>
          <a:p>
            <a:pPr>
              <a:spcBef>
                <a:spcPts val="600"/>
              </a:spcBef>
            </a:pPr>
            <a:r>
              <a:rPr lang="en-US"/>
              <a:t>Minutes</a:t>
            </a:r>
          </a:p>
          <a:p>
            <a:pPr>
              <a:spcBef>
                <a:spcPts val="600"/>
              </a:spcBef>
            </a:pPr>
            <a:r>
              <a:rPr lang="en-US"/>
              <a:t>Reports</a:t>
            </a:r>
          </a:p>
          <a:p>
            <a:pPr>
              <a:spcBef>
                <a:spcPts val="600"/>
              </a:spcBef>
            </a:pPr>
            <a:r>
              <a:rPr lang="en-US"/>
              <a:t>Unfinished Business</a:t>
            </a:r>
          </a:p>
          <a:p>
            <a:pPr>
              <a:spcBef>
                <a:spcPts val="600"/>
              </a:spcBef>
            </a:pPr>
            <a:r>
              <a:rPr lang="en-US"/>
              <a:t>New Business</a:t>
            </a:r>
          </a:p>
          <a:p>
            <a:endParaRPr lang="en-US"/>
          </a:p>
        </p:txBody>
      </p:sp>
      <p:sp>
        <p:nvSpPr>
          <p:cNvPr id="4" name="Content Placeholder 3">
            <a:extLst>
              <a:ext uri="{FF2B5EF4-FFF2-40B4-BE49-F238E27FC236}">
                <a16:creationId xmlns:a16="http://schemas.microsoft.com/office/drawing/2014/main" id="{14380F85-C6BC-4589-9525-249A33DF6706}"/>
              </a:ext>
            </a:extLst>
          </p:cNvPr>
          <p:cNvSpPr>
            <a:spLocks noGrp="1"/>
          </p:cNvSpPr>
          <p:nvPr>
            <p:ph sz="half" idx="2"/>
          </p:nvPr>
        </p:nvSpPr>
        <p:spPr/>
        <p:txBody>
          <a:bodyPr/>
          <a:lstStyle/>
          <a:p>
            <a:r>
              <a:rPr lang="en-US" b="1">
                <a:solidFill>
                  <a:srgbClr val="0070C0"/>
                </a:solidFill>
              </a:rPr>
              <a:t>Members</a:t>
            </a:r>
            <a:r>
              <a:rPr lang="en-US"/>
              <a:t> – along with the </a:t>
            </a:r>
            <a:r>
              <a:rPr lang="en-US" b="1">
                <a:solidFill>
                  <a:srgbClr val="0070C0"/>
                </a:solidFill>
              </a:rPr>
              <a:t>Chair</a:t>
            </a:r>
            <a:r>
              <a:rPr lang="en-US"/>
              <a:t> - must also “</a:t>
            </a:r>
            <a:r>
              <a:rPr lang="en-US" b="1"/>
              <a:t>keep order</a:t>
            </a:r>
            <a:r>
              <a:rPr lang="en-US"/>
              <a:t>” during a meeting. </a:t>
            </a:r>
          </a:p>
          <a:p>
            <a:endParaRPr lang="en-US"/>
          </a:p>
          <a:p>
            <a:r>
              <a:rPr lang="en-US"/>
              <a:t>“</a:t>
            </a:r>
            <a:r>
              <a:rPr lang="en-US" b="1">
                <a:solidFill>
                  <a:srgbClr val="0070C0"/>
                </a:solidFill>
              </a:rPr>
              <a:t>What</a:t>
            </a:r>
            <a:r>
              <a:rPr lang="en-US"/>
              <a:t> [Business] </a:t>
            </a:r>
            <a:r>
              <a:rPr lang="en-US" b="1">
                <a:solidFill>
                  <a:srgbClr val="0070C0"/>
                </a:solidFill>
              </a:rPr>
              <a:t>Is Done</a:t>
            </a:r>
            <a:r>
              <a:rPr lang="en-US"/>
              <a:t>” is recorded; not what is said.</a:t>
            </a:r>
          </a:p>
          <a:p>
            <a:endParaRPr lang="en-US"/>
          </a:p>
          <a:p>
            <a:r>
              <a:rPr lang="en-US"/>
              <a:t>”An </a:t>
            </a:r>
            <a:r>
              <a:rPr lang="en-US" b="1">
                <a:solidFill>
                  <a:srgbClr val="0070C0"/>
                </a:solidFill>
              </a:rPr>
              <a:t>organization</a:t>
            </a:r>
            <a:r>
              <a:rPr lang="en-US" b="1"/>
              <a:t> specifies</a:t>
            </a:r>
            <a:r>
              <a:rPr lang="en-US"/>
              <a:t> </a:t>
            </a:r>
            <a:r>
              <a:rPr lang="en-US" b="1"/>
              <a:t>its quorum</a:t>
            </a:r>
            <a:r>
              <a:rPr lang="en-US"/>
              <a:t> in the </a:t>
            </a:r>
            <a:r>
              <a:rPr lang="en-US" i="1"/>
              <a:t>bylaws</a:t>
            </a:r>
            <a:r>
              <a:rPr lang="en-US"/>
              <a:t>.”</a:t>
            </a:r>
          </a:p>
          <a:p>
            <a:endParaRPr lang="en-US"/>
          </a:p>
        </p:txBody>
      </p:sp>
    </p:spTree>
    <p:extLst>
      <p:ext uri="{BB962C8B-B14F-4D97-AF65-F5344CB8AC3E}">
        <p14:creationId xmlns:p14="http://schemas.microsoft.com/office/powerpoint/2010/main" val="85360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E2A2-8F51-48C9-8738-A994110CD0B1}"/>
              </a:ext>
            </a:extLst>
          </p:cNvPr>
          <p:cNvSpPr>
            <a:spLocks noGrp="1"/>
          </p:cNvSpPr>
          <p:nvPr>
            <p:ph type="title"/>
          </p:nvPr>
        </p:nvSpPr>
        <p:spPr>
          <a:xfrm>
            <a:off x="0" y="710215"/>
            <a:ext cx="3329125" cy="5014806"/>
          </a:xfrm>
        </p:spPr>
        <p:txBody>
          <a:bodyPr>
            <a:normAutofit/>
          </a:bodyPr>
          <a:lstStyle/>
          <a:p>
            <a:pPr marL="182880" marR="0" lvl="0" indent="-182880" algn="l" defTabSz="914400" rtl="0" eaLnBrk="1" fontAlgn="auto" latinLnBrk="0" hangingPunct="1">
              <a:lnSpc>
                <a:spcPct val="90000"/>
              </a:lnSpc>
              <a:spcBef>
                <a:spcPts val="600"/>
              </a:spcBef>
              <a:spcAft>
                <a:spcPts val="0"/>
              </a:spcAft>
              <a:buClr>
                <a:srgbClr val="40BAD2"/>
              </a:buClr>
              <a:buSzTx/>
              <a:buFont typeface="Wingdings 2" pitchFamily="18" charset="2"/>
              <a:buChar char=""/>
              <a:tabLst/>
              <a:defRPr/>
            </a:pPr>
            <a:r>
              <a:rPr lang="en-US"/>
              <a:t>An AGENDA </a:t>
            </a:r>
            <a:br>
              <a:rPr lang="en-US"/>
            </a:br>
            <a:r>
              <a:rPr lang="en-US"/>
              <a:t>is an alternative to the </a:t>
            </a:r>
            <a:br>
              <a:rPr lang="en-US"/>
            </a:br>
            <a:r>
              <a:rPr lang="en-US"/>
              <a:t>Standard Order of Business</a:t>
            </a:r>
            <a:br>
              <a:rPr lang="en-US"/>
            </a:b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Minutes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Reports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Unfinished Business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New Business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br>
              <a:rPr lang="en-US"/>
            </a:br>
            <a:r>
              <a:rPr lang="en-US" sz="1600" b="1">
                <a:solidFill>
                  <a:srgbClr val="FFFF00"/>
                </a:solidFill>
              </a:rPr>
              <a:t>(An adopted AGENDA is “binding”.)</a:t>
            </a:r>
          </a:p>
        </p:txBody>
      </p:sp>
      <p:pic>
        <p:nvPicPr>
          <p:cNvPr id="5" name="Content Placeholder 4" descr="Table&#10;&#10;Description automatically generated">
            <a:extLst>
              <a:ext uri="{FF2B5EF4-FFF2-40B4-BE49-F238E27FC236}">
                <a16:creationId xmlns:a16="http://schemas.microsoft.com/office/drawing/2014/main" id="{88636762-2DC4-4D56-9358-3E484B1EB43A}"/>
              </a:ext>
            </a:extLst>
          </p:cNvPr>
          <p:cNvPicPr>
            <a:picLocks noGrp="1" noChangeAspect="1"/>
          </p:cNvPicPr>
          <p:nvPr>
            <p:ph idx="1"/>
          </p:nvPr>
        </p:nvPicPr>
        <p:blipFill>
          <a:blip r:embed="rId2"/>
          <a:stretch>
            <a:fillRect/>
          </a:stretch>
        </p:blipFill>
        <p:spPr>
          <a:xfrm>
            <a:off x="4435813" y="77821"/>
            <a:ext cx="4980285" cy="6400800"/>
          </a:xfrm>
        </p:spPr>
      </p:pic>
    </p:spTree>
    <p:extLst>
      <p:ext uri="{BB962C8B-B14F-4D97-AF65-F5344CB8AC3E}">
        <p14:creationId xmlns:p14="http://schemas.microsoft.com/office/powerpoint/2010/main" val="264886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E2A2-8F51-48C9-8738-A994110CD0B1}"/>
              </a:ext>
            </a:extLst>
          </p:cNvPr>
          <p:cNvSpPr>
            <a:spLocks noGrp="1"/>
          </p:cNvSpPr>
          <p:nvPr>
            <p:ph type="title"/>
          </p:nvPr>
        </p:nvSpPr>
        <p:spPr>
          <a:xfrm>
            <a:off x="-97654" y="710215"/>
            <a:ext cx="3639844" cy="5014806"/>
          </a:xfrm>
        </p:spPr>
        <p:txBody>
          <a:bodyPr>
            <a:normAutofit/>
          </a:bodyPr>
          <a:lstStyle/>
          <a:p>
            <a:pPr marL="182880" marR="0" lvl="0" indent="-182880" algn="l" defTabSz="914400" rtl="0" eaLnBrk="1" fontAlgn="auto" latinLnBrk="0" hangingPunct="1">
              <a:lnSpc>
                <a:spcPct val="90000"/>
              </a:lnSpc>
              <a:spcBef>
                <a:spcPts val="600"/>
              </a:spcBef>
              <a:spcAft>
                <a:spcPts val="0"/>
              </a:spcAft>
              <a:buClr>
                <a:srgbClr val="40BAD2"/>
              </a:buClr>
              <a:buSzTx/>
              <a:buFont typeface="Wingdings 2" pitchFamily="18" charset="2"/>
              <a:buChar char=""/>
              <a:tabLst/>
              <a:defRPr/>
            </a:pPr>
            <a:r>
              <a:rPr lang="en-US" sz="2400" dirty="0"/>
              <a:t>An AGENDA is an </a:t>
            </a:r>
            <a:r>
              <a:rPr lang="en-US" sz="2400" b="1" i="1" dirty="0">
                <a:solidFill>
                  <a:srgbClr val="064DF0"/>
                </a:solidFill>
              </a:rPr>
              <a:t>alternative</a:t>
            </a:r>
            <a:r>
              <a:rPr lang="en-US" sz="2400" dirty="0"/>
              <a:t> to the </a:t>
            </a:r>
            <a:br>
              <a:rPr lang="en-US" sz="2400" dirty="0"/>
            </a:br>
            <a:r>
              <a:rPr lang="en-US" sz="2400" dirty="0"/>
              <a:t>Standard Order of Business</a:t>
            </a:r>
            <a:br>
              <a:rPr lang="en-US" dirty="0"/>
            </a:b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Minutes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Reports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Unfinished Business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New Business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br>
              <a:rPr lang="en-US" dirty="0"/>
            </a:br>
            <a:r>
              <a:rPr lang="en-US" b="1" dirty="0">
                <a:solidFill>
                  <a:srgbClr val="FFFF00"/>
                </a:solidFill>
              </a:rPr>
              <a:t>RECESS </a:t>
            </a:r>
            <a:r>
              <a:rPr lang="en-US" dirty="0">
                <a:solidFill>
                  <a:srgbClr val="FFFF00"/>
                </a:solidFill>
              </a:rPr>
              <a:t>and</a:t>
            </a:r>
            <a:r>
              <a:rPr lang="en-US" b="1" dirty="0">
                <a:solidFill>
                  <a:srgbClr val="FFFF00"/>
                </a:solidFill>
              </a:rPr>
              <a:t> STAND AT EASE</a:t>
            </a:r>
            <a:br>
              <a:rPr lang="en-US" b="1" dirty="0">
                <a:solidFill>
                  <a:srgbClr val="FFFF00"/>
                </a:solidFill>
              </a:rPr>
            </a:br>
            <a:r>
              <a:rPr lang="en-US" sz="1400" b="1" dirty="0">
                <a:solidFill>
                  <a:srgbClr val="FFFF00"/>
                </a:solidFill>
              </a:rPr>
              <a:t>One for the members, the other for the chair.</a:t>
            </a:r>
          </a:p>
        </p:txBody>
      </p:sp>
      <p:pic>
        <p:nvPicPr>
          <p:cNvPr id="6" name="Content Placeholder 5" descr="Table&#10;&#10;Description automatically generated">
            <a:extLst>
              <a:ext uri="{FF2B5EF4-FFF2-40B4-BE49-F238E27FC236}">
                <a16:creationId xmlns:a16="http://schemas.microsoft.com/office/drawing/2014/main" id="{11E46337-7E29-4476-A918-AE95F66B6F0D}"/>
              </a:ext>
            </a:extLst>
          </p:cNvPr>
          <p:cNvPicPr>
            <a:picLocks noGrp="1" noChangeAspect="1"/>
          </p:cNvPicPr>
          <p:nvPr>
            <p:ph idx="1"/>
          </p:nvPr>
        </p:nvPicPr>
        <p:blipFill>
          <a:blip r:embed="rId2"/>
          <a:stretch>
            <a:fillRect/>
          </a:stretch>
        </p:blipFill>
        <p:spPr>
          <a:xfrm>
            <a:off x="4620639" y="476655"/>
            <a:ext cx="5535038" cy="6177064"/>
          </a:xfrm>
          <a:prstGeom prst="rect">
            <a:avLst/>
          </a:prstGeom>
        </p:spPr>
      </p:pic>
    </p:spTree>
    <p:extLst>
      <p:ext uri="{BB962C8B-B14F-4D97-AF65-F5344CB8AC3E}">
        <p14:creationId xmlns:p14="http://schemas.microsoft.com/office/powerpoint/2010/main" val="288935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B11C-0154-4140-A4F4-51F060321A3B}"/>
              </a:ext>
            </a:extLst>
          </p:cNvPr>
          <p:cNvSpPr>
            <a:spLocks noGrp="1"/>
          </p:cNvSpPr>
          <p:nvPr>
            <p:ph type="title"/>
          </p:nvPr>
        </p:nvSpPr>
        <p:spPr>
          <a:xfrm>
            <a:off x="3867912" y="1704512"/>
            <a:ext cx="7007234" cy="1065321"/>
          </a:xfrm>
        </p:spPr>
        <p:txBody>
          <a:bodyPr>
            <a:normAutofit fontScale="90000"/>
          </a:bodyPr>
          <a:lstStyle/>
          <a:p>
            <a:r>
              <a:rPr lang="en-US" sz="3600" dirty="0">
                <a:latin typeface="Bahnschrift" panose="020B0502040204020203" pitchFamily="34" charset="0"/>
              </a:rPr>
              <a:t>HOW YOU GET TO SPEAK AT A MEETING</a:t>
            </a:r>
            <a:br>
              <a:rPr lang="en-US" sz="3600" dirty="0">
                <a:latin typeface="Bahnschrift" panose="020B0502040204020203" pitchFamily="34" charset="0"/>
              </a:rPr>
            </a:br>
            <a:r>
              <a:rPr lang="en-US" sz="3600" dirty="0">
                <a:latin typeface="Bahnschrift" panose="020B0502040204020203" pitchFamily="34" charset="0"/>
              </a:rPr>
              <a:t>			    </a:t>
            </a:r>
            <a:r>
              <a:rPr lang="en-US" sz="3600" dirty="0">
                <a:solidFill>
                  <a:srgbClr val="064DF0"/>
                </a:solidFill>
                <a:latin typeface="Bahnschrift" panose="020B0502040204020203" pitchFamily="34" charset="0"/>
              </a:rPr>
              <a:t>#1</a:t>
            </a:r>
          </a:p>
        </p:txBody>
      </p:sp>
      <p:sp>
        <p:nvSpPr>
          <p:cNvPr id="3" name="Text Placeholder 2">
            <a:extLst>
              <a:ext uri="{FF2B5EF4-FFF2-40B4-BE49-F238E27FC236}">
                <a16:creationId xmlns:a16="http://schemas.microsoft.com/office/drawing/2014/main" id="{D46335BC-A1E9-4B72-902D-E8ED1E2BAAA8}"/>
              </a:ext>
            </a:extLst>
          </p:cNvPr>
          <p:cNvSpPr>
            <a:spLocks noGrp="1"/>
          </p:cNvSpPr>
          <p:nvPr>
            <p:ph type="body" idx="1"/>
          </p:nvPr>
        </p:nvSpPr>
        <p:spPr>
          <a:xfrm>
            <a:off x="3613213" y="2885244"/>
            <a:ext cx="7989902" cy="2769832"/>
          </a:xfrm>
        </p:spPr>
        <p:txBody>
          <a:bodyPr>
            <a:normAutofit fontScale="92500"/>
          </a:bodyPr>
          <a:lstStyle/>
          <a:p>
            <a:r>
              <a:rPr lang="en-US" sz="3900" dirty="0">
                <a:solidFill>
                  <a:schemeClr val="accent5">
                    <a:lumMod val="75000"/>
                  </a:schemeClr>
                </a:solidFill>
              </a:rPr>
              <a:t>“You stand up immediately after the previous speaker has finished and call out “Madam President”, “Mr. Chairman”, or whatever the chair’s title may be.” </a:t>
            </a:r>
          </a:p>
          <a:p>
            <a:r>
              <a:rPr lang="en-US" sz="3200" dirty="0">
                <a:solidFill>
                  <a:schemeClr val="accent5">
                    <a:lumMod val="75000"/>
                  </a:schemeClr>
                </a:solidFill>
              </a:rPr>
              <a:t>						</a:t>
            </a:r>
            <a:r>
              <a:rPr lang="en-US" dirty="0">
                <a:solidFill>
                  <a:srgbClr val="064DF0"/>
                </a:solidFill>
              </a:rPr>
              <a:t>RONRIB, p. 19</a:t>
            </a:r>
          </a:p>
        </p:txBody>
      </p:sp>
      <p:sp>
        <p:nvSpPr>
          <p:cNvPr id="4" name="TextBox 3">
            <a:extLst>
              <a:ext uri="{FF2B5EF4-FFF2-40B4-BE49-F238E27FC236}">
                <a16:creationId xmlns:a16="http://schemas.microsoft.com/office/drawing/2014/main" id="{2D678680-7A44-46B2-867A-3F11F9EFAAF8}"/>
              </a:ext>
            </a:extLst>
          </p:cNvPr>
          <p:cNvSpPr txBox="1"/>
          <p:nvPr/>
        </p:nvSpPr>
        <p:spPr>
          <a:xfrm>
            <a:off x="435006" y="1580225"/>
            <a:ext cx="2361460" cy="3354765"/>
          </a:xfrm>
          <a:prstGeom prst="rect">
            <a:avLst/>
          </a:prstGeom>
          <a:noFill/>
        </p:spPr>
        <p:txBody>
          <a:bodyPr wrap="square" rtlCol="0">
            <a:spAutoFit/>
          </a:bodyPr>
          <a:lstStyle/>
          <a:p>
            <a:r>
              <a:rPr lang="en-US" sz="2800"/>
              <a:t>Chapter 3 – How Decisions are Made </a:t>
            </a:r>
          </a:p>
          <a:p>
            <a:r>
              <a:rPr lang="en-US" sz="2800"/>
              <a:t>at a Meeting: </a:t>
            </a:r>
          </a:p>
          <a:p>
            <a:endParaRPr lang="en-US" sz="2800"/>
          </a:p>
          <a:p>
            <a:r>
              <a:rPr lang="en-US" sz="3600">
                <a:highlight>
                  <a:srgbClr val="17ABF0"/>
                </a:highlight>
              </a:rPr>
              <a:t>Handling Motions</a:t>
            </a:r>
          </a:p>
        </p:txBody>
      </p:sp>
    </p:spTree>
    <p:extLst>
      <p:ext uri="{BB962C8B-B14F-4D97-AF65-F5344CB8AC3E}">
        <p14:creationId xmlns:p14="http://schemas.microsoft.com/office/powerpoint/2010/main" val="157194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41BE-01AB-45D4-BABC-E2563E0D6A1C}"/>
              </a:ext>
            </a:extLst>
          </p:cNvPr>
          <p:cNvSpPr>
            <a:spLocks noGrp="1"/>
          </p:cNvSpPr>
          <p:nvPr>
            <p:ph type="title"/>
          </p:nvPr>
        </p:nvSpPr>
        <p:spPr>
          <a:xfrm>
            <a:off x="256032" y="868680"/>
            <a:ext cx="2834640" cy="2278174"/>
          </a:xfrm>
        </p:spPr>
        <p:txBody>
          <a:bodyPr>
            <a:normAutofit fontScale="90000"/>
          </a:bodyPr>
          <a:lstStyle/>
          <a:p>
            <a:r>
              <a:rPr lang="en-US" sz="3600" b="1" dirty="0">
                <a:solidFill>
                  <a:srgbClr val="064DF0"/>
                </a:solidFill>
              </a:rPr>
              <a:t>#2</a:t>
            </a:r>
            <a:br>
              <a:rPr lang="en-US" dirty="0"/>
            </a:br>
            <a:r>
              <a:rPr lang="en-US" sz="3600" dirty="0"/>
              <a:t>You </a:t>
            </a:r>
            <a:r>
              <a:rPr lang="en-US" sz="3600" dirty="0">
                <a:solidFill>
                  <a:schemeClr val="tx1">
                    <a:lumMod val="75000"/>
                    <a:lumOff val="25000"/>
                  </a:schemeClr>
                </a:solidFill>
              </a:rPr>
              <a:t>Wait</a:t>
            </a:r>
            <a:r>
              <a:rPr lang="en-US" sz="3600" dirty="0"/>
              <a:t> for Recognition from </a:t>
            </a:r>
            <a:br>
              <a:rPr lang="en-US" sz="3600" dirty="0"/>
            </a:br>
            <a:r>
              <a:rPr lang="en-US" sz="3600" dirty="0"/>
              <a:t>the </a:t>
            </a:r>
            <a:r>
              <a:rPr lang="en-US" sz="3600" dirty="0">
                <a:solidFill>
                  <a:srgbClr val="FFFF00"/>
                </a:solidFill>
              </a:rPr>
              <a:t>Chair</a:t>
            </a:r>
            <a:endParaRPr lang="en-US" dirty="0">
              <a:solidFill>
                <a:srgbClr val="FFFF00"/>
              </a:solidFill>
            </a:endParaRPr>
          </a:p>
        </p:txBody>
      </p:sp>
      <p:sp>
        <p:nvSpPr>
          <p:cNvPr id="3" name="Content Placeholder 2">
            <a:extLst>
              <a:ext uri="{FF2B5EF4-FFF2-40B4-BE49-F238E27FC236}">
                <a16:creationId xmlns:a16="http://schemas.microsoft.com/office/drawing/2014/main" id="{12C950E6-D059-476B-B1EB-A48113D1AF63}"/>
              </a:ext>
            </a:extLst>
          </p:cNvPr>
          <p:cNvSpPr>
            <a:spLocks noGrp="1"/>
          </p:cNvSpPr>
          <p:nvPr>
            <p:ph idx="1"/>
          </p:nvPr>
        </p:nvSpPr>
        <p:spPr>
          <a:xfrm>
            <a:off x="4166647" y="868680"/>
            <a:ext cx="6843860" cy="5120640"/>
          </a:xfrm>
        </p:spPr>
        <p:txBody>
          <a:bodyPr>
            <a:normAutofit/>
          </a:bodyPr>
          <a:lstStyle/>
          <a:p>
            <a:pPr marL="0" indent="0" algn="ctr">
              <a:buNone/>
            </a:pPr>
            <a:r>
              <a:rPr lang="en-US" sz="2800" dirty="0">
                <a:solidFill>
                  <a:schemeClr val="tx1"/>
                </a:solidFill>
              </a:rPr>
              <a:t>This is how members begin to work together to keep order during a meeting.</a:t>
            </a:r>
          </a:p>
        </p:txBody>
      </p:sp>
      <p:sp>
        <p:nvSpPr>
          <p:cNvPr id="4" name="Text Placeholder 3">
            <a:extLst>
              <a:ext uri="{FF2B5EF4-FFF2-40B4-BE49-F238E27FC236}">
                <a16:creationId xmlns:a16="http://schemas.microsoft.com/office/drawing/2014/main" id="{47FE3DF9-9EF3-4DD6-A843-40463EF1E044}"/>
              </a:ext>
            </a:extLst>
          </p:cNvPr>
          <p:cNvSpPr>
            <a:spLocks noGrp="1"/>
          </p:cNvSpPr>
          <p:nvPr>
            <p:ph type="body" sz="half" idx="2"/>
          </p:nvPr>
        </p:nvSpPr>
        <p:spPr>
          <a:xfrm>
            <a:off x="256032" y="3219856"/>
            <a:ext cx="2834640" cy="2560320"/>
          </a:xfrm>
        </p:spPr>
        <p:txBody>
          <a:bodyPr>
            <a:normAutofit fontScale="92500" lnSpcReduction="10000"/>
          </a:bodyPr>
          <a:lstStyle/>
          <a:p>
            <a:r>
              <a:rPr lang="en-US" sz="2800" b="1" dirty="0">
                <a:solidFill>
                  <a:srgbClr val="064DF0"/>
                </a:solidFill>
              </a:rPr>
              <a:t>#3</a:t>
            </a:r>
          </a:p>
          <a:p>
            <a:r>
              <a:rPr lang="en-US" sz="3500" dirty="0">
                <a:solidFill>
                  <a:schemeClr val="bg1"/>
                </a:solidFill>
              </a:rPr>
              <a:t>You </a:t>
            </a:r>
            <a:r>
              <a:rPr lang="en-US" sz="3500" dirty="0">
                <a:solidFill>
                  <a:schemeClr val="tx1">
                    <a:lumMod val="75000"/>
                    <a:lumOff val="25000"/>
                  </a:schemeClr>
                </a:solidFill>
              </a:rPr>
              <a:t>rise</a:t>
            </a:r>
            <a:r>
              <a:rPr lang="en-US" sz="3500" dirty="0">
                <a:solidFill>
                  <a:schemeClr val="bg1"/>
                </a:solidFill>
              </a:rPr>
              <a:t>, </a:t>
            </a:r>
            <a:r>
              <a:rPr lang="en-US" sz="3500" b="1" dirty="0">
                <a:solidFill>
                  <a:schemeClr val="bg1"/>
                </a:solidFill>
              </a:rPr>
              <a:t>precisely state your motion</a:t>
            </a:r>
            <a:r>
              <a:rPr lang="en-US" sz="3500" dirty="0">
                <a:solidFill>
                  <a:schemeClr val="bg1"/>
                </a:solidFill>
              </a:rPr>
              <a:t>, and be </a:t>
            </a:r>
            <a:r>
              <a:rPr lang="en-US" sz="3500" dirty="0">
                <a:solidFill>
                  <a:schemeClr val="tx1">
                    <a:lumMod val="75000"/>
                    <a:lumOff val="25000"/>
                  </a:schemeClr>
                </a:solidFill>
              </a:rPr>
              <a:t>seated</a:t>
            </a:r>
            <a:r>
              <a:rPr lang="en-US" sz="3500" dirty="0">
                <a:solidFill>
                  <a:schemeClr val="bg1"/>
                </a:solidFill>
              </a:rPr>
              <a:t>.</a:t>
            </a:r>
          </a:p>
          <a:p>
            <a:endParaRPr lang="en-US" dirty="0"/>
          </a:p>
        </p:txBody>
      </p:sp>
    </p:spTree>
    <p:extLst>
      <p:ext uri="{BB962C8B-B14F-4D97-AF65-F5344CB8AC3E}">
        <p14:creationId xmlns:p14="http://schemas.microsoft.com/office/powerpoint/2010/main" val="15858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4B88-ECEB-4740-973D-28B17A1E9A8B}"/>
              </a:ext>
            </a:extLst>
          </p:cNvPr>
          <p:cNvSpPr>
            <a:spLocks noGrp="1"/>
          </p:cNvSpPr>
          <p:nvPr>
            <p:ph type="title"/>
          </p:nvPr>
        </p:nvSpPr>
        <p:spPr/>
        <p:txBody>
          <a:bodyPr/>
          <a:lstStyle/>
          <a:p>
            <a:r>
              <a:rPr lang="en-US" dirty="0"/>
              <a:t>“I move that the Tennis League establish a division open to juniors and seniors in city high schools.”</a:t>
            </a:r>
            <a:br>
              <a:rPr lang="en-US" dirty="0"/>
            </a:br>
            <a:r>
              <a:rPr lang="en-US" sz="2400" dirty="0">
                <a:solidFill>
                  <a:schemeClr val="tx1"/>
                </a:solidFill>
              </a:rPr>
              <a:t>p. 21</a:t>
            </a:r>
          </a:p>
        </p:txBody>
      </p:sp>
      <p:sp>
        <p:nvSpPr>
          <p:cNvPr id="3" name="Content Placeholder 2">
            <a:extLst>
              <a:ext uri="{FF2B5EF4-FFF2-40B4-BE49-F238E27FC236}">
                <a16:creationId xmlns:a16="http://schemas.microsoft.com/office/drawing/2014/main" id="{328CFD26-861D-4F2A-B18B-D4207D13A443}"/>
              </a:ext>
            </a:extLst>
          </p:cNvPr>
          <p:cNvSpPr>
            <a:spLocks noGrp="1"/>
          </p:cNvSpPr>
          <p:nvPr>
            <p:ph sz="half" idx="1"/>
          </p:nvPr>
        </p:nvSpPr>
        <p:spPr>
          <a:xfrm>
            <a:off x="3714161" y="868680"/>
            <a:ext cx="2752628" cy="5120640"/>
          </a:xfrm>
        </p:spPr>
        <p:txBody>
          <a:bodyPr vert="horz">
            <a:normAutofit/>
          </a:bodyPr>
          <a:lstStyle/>
          <a:p>
            <a:pPr marL="0" indent="0">
              <a:buNone/>
            </a:pPr>
            <a:r>
              <a:rPr lang="en-US" sz="4000" dirty="0"/>
              <a:t>“Second!”</a:t>
            </a:r>
          </a:p>
          <a:p>
            <a:pPr marL="0" indent="0">
              <a:buNone/>
            </a:pPr>
            <a:r>
              <a:rPr lang="en-US" sz="2800" dirty="0"/>
              <a:t>Important</a:t>
            </a:r>
          </a:p>
          <a:p>
            <a:pPr marL="0" indent="0">
              <a:buNone/>
            </a:pPr>
            <a:r>
              <a:rPr lang="en-US" sz="2800" dirty="0"/>
              <a:t>Saves Time</a:t>
            </a:r>
          </a:p>
          <a:p>
            <a:pPr marL="0" indent="0">
              <a:buNone/>
            </a:pPr>
            <a:r>
              <a:rPr lang="en-US" sz="2800" b="1" dirty="0">
                <a:solidFill>
                  <a:schemeClr val="accent1"/>
                </a:solidFill>
              </a:rPr>
              <a:t>More than One</a:t>
            </a:r>
          </a:p>
          <a:p>
            <a:pPr marL="0" indent="0">
              <a:buNone/>
            </a:pPr>
            <a:endParaRPr lang="en-US" sz="2800" dirty="0">
              <a:solidFill>
                <a:schemeClr val="tx1"/>
              </a:solidFill>
            </a:endParaRPr>
          </a:p>
        </p:txBody>
      </p:sp>
      <p:sp>
        <p:nvSpPr>
          <p:cNvPr id="4" name="Content Placeholder 3">
            <a:extLst>
              <a:ext uri="{FF2B5EF4-FFF2-40B4-BE49-F238E27FC236}">
                <a16:creationId xmlns:a16="http://schemas.microsoft.com/office/drawing/2014/main" id="{814BEA1B-904F-4C3B-B7AB-D7F37AC30352}"/>
              </a:ext>
            </a:extLst>
          </p:cNvPr>
          <p:cNvSpPr>
            <a:spLocks noGrp="1"/>
          </p:cNvSpPr>
          <p:nvPr>
            <p:ph sz="half" idx="2"/>
          </p:nvPr>
        </p:nvSpPr>
        <p:spPr>
          <a:xfrm>
            <a:off x="6598763" y="868680"/>
            <a:ext cx="5052767" cy="4664854"/>
          </a:xfrm>
          <a:solidFill>
            <a:schemeClr val="accent1">
              <a:lumMod val="20000"/>
              <a:lumOff val="80000"/>
            </a:schemeClr>
          </a:solidFill>
        </p:spPr>
        <p:txBody>
          <a:bodyPr>
            <a:normAutofit/>
          </a:bodyPr>
          <a:lstStyle/>
          <a:p>
            <a:pPr marL="0" indent="0">
              <a:buNone/>
            </a:pPr>
            <a:r>
              <a:rPr lang="en-US" sz="2400" dirty="0"/>
              <a:t>But debate should not begin even on a seconded motion, until the </a:t>
            </a:r>
            <a:r>
              <a:rPr lang="en-US" sz="2400" b="1" dirty="0">
                <a:solidFill>
                  <a:schemeClr val="accent2">
                    <a:lumMod val="75000"/>
                  </a:schemeClr>
                </a:solidFill>
              </a:rPr>
              <a:t>Chair</a:t>
            </a:r>
            <a:r>
              <a:rPr lang="en-US" sz="2400" dirty="0"/>
              <a:t> “</a:t>
            </a:r>
            <a:r>
              <a:rPr lang="en-US" sz="2400" b="1" dirty="0">
                <a:solidFill>
                  <a:srgbClr val="0070C0"/>
                </a:solidFill>
              </a:rPr>
              <a:t>states</a:t>
            </a:r>
            <a:r>
              <a:rPr lang="en-US" sz="2400" dirty="0"/>
              <a:t> the question”, like this:</a:t>
            </a:r>
          </a:p>
          <a:p>
            <a:pPr marL="0" indent="0">
              <a:buNone/>
            </a:pPr>
            <a:endParaRPr lang="en-US" dirty="0"/>
          </a:p>
          <a:p>
            <a:pPr marL="0" indent="0">
              <a:buNone/>
            </a:pPr>
            <a:r>
              <a:rPr lang="en-US" sz="3200" dirty="0"/>
              <a:t>“It is moved and seconded that the Tennis League establish a division open to juniors and seniors in city high schools.”</a:t>
            </a:r>
          </a:p>
          <a:p>
            <a:pPr marL="0" indent="0">
              <a:buNone/>
            </a:pPr>
            <a:r>
              <a:rPr lang="en-US" sz="2400" b="1" dirty="0">
                <a:solidFill>
                  <a:schemeClr val="accent2">
                    <a:lumMod val="75000"/>
                  </a:schemeClr>
                </a:solidFill>
              </a:rPr>
              <a:t>		</a:t>
            </a:r>
            <a:r>
              <a:rPr lang="en-US" b="1" i="1" dirty="0">
                <a:solidFill>
                  <a:schemeClr val="accent5">
                    <a:lumMod val="50000"/>
                  </a:schemeClr>
                </a:solidFill>
              </a:rPr>
              <a:t>and then the Chair says …</a:t>
            </a:r>
          </a:p>
        </p:txBody>
      </p:sp>
    </p:spTree>
    <p:extLst>
      <p:ext uri="{BB962C8B-B14F-4D97-AF65-F5344CB8AC3E}">
        <p14:creationId xmlns:p14="http://schemas.microsoft.com/office/powerpoint/2010/main" val="107602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371-9F93-4BF0-A21F-18564A7196CC}"/>
              </a:ext>
            </a:extLst>
          </p:cNvPr>
          <p:cNvSpPr>
            <a:spLocks noGrp="1"/>
          </p:cNvSpPr>
          <p:nvPr>
            <p:ph type="title"/>
          </p:nvPr>
        </p:nvSpPr>
        <p:spPr>
          <a:xfrm>
            <a:off x="103695" y="1123837"/>
            <a:ext cx="11585541" cy="4601183"/>
          </a:xfrm>
        </p:spPr>
        <p:txBody>
          <a:bodyPr/>
          <a:lstStyle/>
          <a:p>
            <a:r>
              <a:rPr lang="en-US" sz="3600" b="1" dirty="0">
                <a:solidFill>
                  <a:schemeClr val="bg1"/>
                </a:solidFill>
              </a:rPr>
              <a:t>“Does the maker </a:t>
            </a:r>
            <a:r>
              <a:rPr lang="en-US" sz="3200" b="1" dirty="0">
                <a:solidFill>
                  <a:schemeClr val="accent1"/>
                </a:solidFill>
              </a:rPr>
              <a:t>of the motion wish to speak to the motion?”</a:t>
            </a:r>
            <a:br>
              <a:rPr lang="en-US" sz="3200" b="1" dirty="0">
                <a:solidFill>
                  <a:schemeClr val="accent1"/>
                </a:solidFill>
              </a:rPr>
            </a:br>
            <a:br>
              <a:rPr lang="en-US" sz="3200" b="1" dirty="0">
                <a:solidFill>
                  <a:schemeClr val="accent1"/>
                </a:solidFill>
              </a:rPr>
            </a:br>
            <a:br>
              <a:rPr lang="en-US" sz="3200" b="1" dirty="0">
                <a:solidFill>
                  <a:schemeClr val="accent1"/>
                </a:solidFill>
              </a:rPr>
            </a:br>
            <a:r>
              <a:rPr lang="en-US" sz="3200" b="1" dirty="0">
                <a:solidFill>
                  <a:schemeClr val="accent1"/>
                </a:solidFill>
              </a:rPr>
              <a:t>			        </a:t>
            </a:r>
            <a:r>
              <a:rPr lang="en-US" i="1" dirty="0">
                <a:solidFill>
                  <a:srgbClr val="0070C0"/>
                </a:solidFill>
              </a:rPr>
              <a:t>And debate on the business at hand begins</a:t>
            </a:r>
            <a:r>
              <a:rPr lang="en-US" dirty="0">
                <a:solidFill>
                  <a:srgbClr val="0070C0"/>
                </a:solidFill>
              </a:rPr>
              <a:t>.</a:t>
            </a:r>
            <a:br>
              <a:rPr lang="en-US" dirty="0">
                <a:solidFill>
                  <a:srgbClr val="0070C0"/>
                </a:solidFill>
              </a:rPr>
            </a:br>
            <a:r>
              <a:rPr lang="en-US" dirty="0">
                <a:solidFill>
                  <a:srgbClr val="0070C0"/>
                </a:solidFill>
              </a:rPr>
              <a:t>										 	</a:t>
            </a:r>
            <a:r>
              <a:rPr lang="en-US" sz="1800" dirty="0">
                <a:solidFill>
                  <a:schemeClr val="tx1"/>
                </a:solidFill>
              </a:rPr>
              <a:t>p. 26 &amp; 27</a:t>
            </a:r>
          </a:p>
        </p:txBody>
      </p:sp>
    </p:spTree>
    <p:extLst>
      <p:ext uri="{BB962C8B-B14F-4D97-AF65-F5344CB8AC3E}">
        <p14:creationId xmlns:p14="http://schemas.microsoft.com/office/powerpoint/2010/main" val="410592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371-9F93-4BF0-A21F-18564A7196CC}"/>
              </a:ext>
            </a:extLst>
          </p:cNvPr>
          <p:cNvSpPr>
            <a:spLocks noGrp="1"/>
          </p:cNvSpPr>
          <p:nvPr>
            <p:ph type="title"/>
          </p:nvPr>
        </p:nvSpPr>
        <p:spPr>
          <a:xfrm>
            <a:off x="103695" y="1123837"/>
            <a:ext cx="11585541" cy="4601183"/>
          </a:xfrm>
        </p:spPr>
        <p:txBody>
          <a:bodyPr/>
          <a:lstStyle/>
          <a:p>
            <a:r>
              <a:rPr lang="en-US" b="1" dirty="0">
                <a:solidFill>
                  <a:schemeClr val="bg1"/>
                </a:solidFill>
              </a:rPr>
              <a:t>        Can the </a:t>
            </a:r>
            <a:r>
              <a:rPr lang="en-US" b="1" dirty="0">
                <a:solidFill>
                  <a:srgbClr val="FFFF00"/>
                </a:solidFill>
              </a:rPr>
              <a:t>Chair</a:t>
            </a:r>
            <a:r>
              <a:rPr lang="en-US" sz="3200" b="1" dirty="0">
                <a:solidFill>
                  <a:schemeClr val="accent1"/>
                </a:solidFill>
              </a:rPr>
              <a:t> refuse to state the motion?</a:t>
            </a:r>
            <a:br>
              <a:rPr lang="en-US" sz="3200" b="1" dirty="0">
                <a:solidFill>
                  <a:schemeClr val="accent1"/>
                </a:solidFill>
              </a:rPr>
            </a:br>
            <a:br>
              <a:rPr lang="en-US" sz="3200" b="1" dirty="0">
                <a:solidFill>
                  <a:schemeClr val="accent1"/>
                </a:solidFill>
              </a:rPr>
            </a:br>
            <a:br>
              <a:rPr lang="en-US" sz="3200" b="1" dirty="0">
                <a:solidFill>
                  <a:schemeClr val="accent1"/>
                </a:solidFill>
              </a:rPr>
            </a:br>
            <a:r>
              <a:rPr lang="en-US" sz="3200" b="1" dirty="0">
                <a:solidFill>
                  <a:schemeClr val="accent1"/>
                </a:solidFill>
              </a:rPr>
              <a:t>			        </a:t>
            </a:r>
            <a:r>
              <a:rPr lang="en-US" i="1" dirty="0">
                <a:solidFill>
                  <a:srgbClr val="0070C0"/>
                </a:solidFill>
              </a:rPr>
              <a:t>Yes, if it is out of order or needs clarifying.</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346642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9B7-3FEE-B441-8195-E3B6290854BC}"/>
              </a:ext>
            </a:extLst>
          </p:cNvPr>
          <p:cNvSpPr>
            <a:spLocks noGrp="1"/>
          </p:cNvSpPr>
          <p:nvPr>
            <p:ph type="title"/>
          </p:nvPr>
        </p:nvSpPr>
        <p:spPr/>
        <p:txBody>
          <a:bodyPr/>
          <a:lstStyle/>
          <a:p>
            <a:r>
              <a:rPr lang="en-US"/>
              <a:t>Meeting Rules Are Adopted</a:t>
            </a:r>
            <a:br>
              <a:rPr lang="en-US"/>
            </a:br>
            <a:r>
              <a:rPr lang="en-US" sz="1600" b="1"/>
              <a:t>Chapter 1</a:t>
            </a:r>
            <a:br>
              <a:rPr lang="en-US"/>
            </a:br>
            <a:br>
              <a:rPr lang="en-US"/>
            </a:br>
            <a:br>
              <a:rPr lang="en-US"/>
            </a:br>
            <a:br>
              <a:rPr lang="en-US"/>
            </a:br>
            <a:br>
              <a:rPr lang="en-US"/>
            </a:br>
            <a:br>
              <a:rPr lang="en-US"/>
            </a:br>
            <a:r>
              <a:rPr lang="en-US" b="1" i="1" dirty="0">
                <a:solidFill>
                  <a:schemeClr val="accent6">
                    <a:lumMod val="75000"/>
                  </a:schemeClr>
                </a:solidFill>
              </a:rPr>
              <a:t>WHY??</a:t>
            </a:r>
          </a:p>
        </p:txBody>
      </p:sp>
      <p:sp>
        <p:nvSpPr>
          <p:cNvPr id="3" name="Content Placeholder 2">
            <a:extLst>
              <a:ext uri="{FF2B5EF4-FFF2-40B4-BE49-F238E27FC236}">
                <a16:creationId xmlns:a16="http://schemas.microsoft.com/office/drawing/2014/main" id="{F442893E-4A62-C346-9083-6B6EE8B9403B}"/>
              </a:ext>
            </a:extLst>
          </p:cNvPr>
          <p:cNvSpPr>
            <a:spLocks noGrp="1"/>
          </p:cNvSpPr>
          <p:nvPr>
            <p:ph idx="1"/>
          </p:nvPr>
        </p:nvSpPr>
        <p:spPr>
          <a:xfrm>
            <a:off x="3465095" y="1123837"/>
            <a:ext cx="8277726" cy="5156647"/>
          </a:xfrm>
        </p:spPr>
        <p:txBody>
          <a:bodyPr>
            <a:normAutofit/>
          </a:bodyPr>
          <a:lstStyle/>
          <a:p>
            <a:r>
              <a:rPr lang="en-US" sz="2800">
                <a:solidFill>
                  <a:schemeClr val="tx1"/>
                </a:solidFill>
              </a:rPr>
              <a:t>Group decision making is hard.</a:t>
            </a:r>
          </a:p>
          <a:p>
            <a:r>
              <a:rPr lang="en-US" sz="2800">
                <a:solidFill>
                  <a:schemeClr val="tx1"/>
                </a:solidFill>
              </a:rPr>
              <a:t>SPS: It might be the hardest thing you’ll ever do.</a:t>
            </a:r>
          </a:p>
          <a:p>
            <a:r>
              <a:rPr lang="en-US" sz="2800">
                <a:solidFill>
                  <a:schemeClr val="tx1"/>
                </a:solidFill>
              </a:rPr>
              <a:t>RONRIB says ”even a half dozen” gathered to make group decisions is challenging.</a:t>
            </a:r>
          </a:p>
          <a:p>
            <a:r>
              <a:rPr lang="en-US" sz="2800">
                <a:solidFill>
                  <a:schemeClr val="tx1"/>
                </a:solidFill>
              </a:rPr>
              <a:t>SPS: More than one demands special effort.</a:t>
            </a:r>
          </a:p>
          <a:p>
            <a:pPr marL="0" indent="0">
              <a:buNone/>
            </a:pPr>
            <a:endParaRPr lang="en-US" sz="2800">
              <a:solidFill>
                <a:schemeClr val="tx1"/>
              </a:solidFill>
            </a:endParaRPr>
          </a:p>
          <a:p>
            <a:r>
              <a:rPr lang="en-US" sz="3000" b="1">
                <a:solidFill>
                  <a:srgbClr val="179BF0"/>
                </a:solidFill>
              </a:rPr>
              <a:t>RONRIB points out that in a larger group (12-15) “a need for tighter, more formal, more carefully developed control” arises.</a:t>
            </a:r>
          </a:p>
          <a:p>
            <a:endParaRPr lang="en-US" sz="2800"/>
          </a:p>
        </p:txBody>
      </p:sp>
    </p:spTree>
    <p:extLst>
      <p:ext uri="{BB962C8B-B14F-4D97-AF65-F5344CB8AC3E}">
        <p14:creationId xmlns:p14="http://schemas.microsoft.com/office/powerpoint/2010/main" val="70871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6BB9-2B30-4CAC-858E-74415E286BF4}"/>
              </a:ext>
            </a:extLst>
          </p:cNvPr>
          <p:cNvSpPr>
            <a:spLocks noGrp="1"/>
          </p:cNvSpPr>
          <p:nvPr>
            <p:ph type="ctrTitle"/>
          </p:nvPr>
        </p:nvSpPr>
        <p:spPr>
          <a:xfrm>
            <a:off x="669304" y="838987"/>
            <a:ext cx="5349756" cy="1371554"/>
          </a:xfrm>
        </p:spPr>
        <p:txBody>
          <a:bodyPr>
            <a:normAutofit/>
          </a:bodyPr>
          <a:lstStyle/>
          <a:p>
            <a:r>
              <a:rPr lang="en-US" sz="4200" dirty="0">
                <a:solidFill>
                  <a:schemeClr val="tx1">
                    <a:lumMod val="75000"/>
                    <a:lumOff val="25000"/>
                  </a:schemeClr>
                </a:solidFill>
              </a:rPr>
              <a:t>After debate</a:t>
            </a:r>
            <a:r>
              <a:rPr lang="en-US" sz="4200" dirty="0">
                <a:solidFill>
                  <a:schemeClr val="tx1">
                    <a:lumMod val="65000"/>
                    <a:lumOff val="35000"/>
                  </a:schemeClr>
                </a:solidFill>
              </a:rPr>
              <a:t>, the </a:t>
            </a:r>
            <a:r>
              <a:rPr lang="en-US" sz="4200" dirty="0">
                <a:solidFill>
                  <a:srgbClr val="FFFF00"/>
                </a:solidFill>
              </a:rPr>
              <a:t>Chair</a:t>
            </a:r>
            <a:br>
              <a:rPr lang="en-US" sz="4200" dirty="0">
                <a:solidFill>
                  <a:srgbClr val="FFFF00"/>
                </a:solidFill>
              </a:rPr>
            </a:br>
            <a:r>
              <a:rPr lang="en-US" sz="4200" dirty="0">
                <a:solidFill>
                  <a:schemeClr val="tx1">
                    <a:lumMod val="65000"/>
                    <a:lumOff val="35000"/>
                  </a:schemeClr>
                </a:solidFill>
              </a:rPr>
              <a:t>“Puts” the Question  </a:t>
            </a:r>
            <a:r>
              <a:rPr lang="en-US" sz="2000" dirty="0">
                <a:solidFill>
                  <a:schemeClr val="tx1"/>
                </a:solidFill>
              </a:rPr>
              <a:t>p. 24</a:t>
            </a:r>
          </a:p>
        </p:txBody>
      </p:sp>
      <p:sp>
        <p:nvSpPr>
          <p:cNvPr id="3" name="Subtitle 2">
            <a:extLst>
              <a:ext uri="{FF2B5EF4-FFF2-40B4-BE49-F238E27FC236}">
                <a16:creationId xmlns:a16="http://schemas.microsoft.com/office/drawing/2014/main" id="{BC44A98A-C5E5-496B-B995-1B7E2FB28C9D}"/>
              </a:ext>
            </a:extLst>
          </p:cNvPr>
          <p:cNvSpPr>
            <a:spLocks noGrp="1"/>
          </p:cNvSpPr>
          <p:nvPr>
            <p:ph type="subTitle" idx="1"/>
          </p:nvPr>
        </p:nvSpPr>
        <p:spPr>
          <a:xfrm>
            <a:off x="150829" y="2414727"/>
            <a:ext cx="8898903" cy="3471168"/>
          </a:xfrm>
        </p:spPr>
        <p:txBody>
          <a:bodyPr>
            <a:normAutofit lnSpcReduction="10000"/>
          </a:bodyPr>
          <a:lstStyle/>
          <a:p>
            <a:pPr algn="ctr"/>
            <a:r>
              <a:rPr lang="en-US" sz="4400" dirty="0">
                <a:solidFill>
                  <a:schemeClr val="bg1"/>
                </a:solidFill>
              </a:rPr>
              <a:t>“The question is on the adoption of the motion that the Tennis League establish a division open to juniors and seniors in city high schools. Those in favor of the motion, say “aye”. Those opposed, say “no”.”</a:t>
            </a:r>
          </a:p>
          <a:p>
            <a:endParaRPr lang="en-US" dirty="0"/>
          </a:p>
        </p:txBody>
      </p:sp>
      <p:sp>
        <p:nvSpPr>
          <p:cNvPr id="4" name="TextBox 3">
            <a:extLst>
              <a:ext uri="{FF2B5EF4-FFF2-40B4-BE49-F238E27FC236}">
                <a16:creationId xmlns:a16="http://schemas.microsoft.com/office/drawing/2014/main" id="{4CBC0538-81D5-4C17-92AA-388006F418FB}"/>
              </a:ext>
            </a:extLst>
          </p:cNvPr>
          <p:cNvSpPr txBox="1"/>
          <p:nvPr/>
        </p:nvSpPr>
        <p:spPr>
          <a:xfrm>
            <a:off x="9472474" y="1100830"/>
            <a:ext cx="2456767" cy="4524315"/>
          </a:xfrm>
          <a:prstGeom prst="rect">
            <a:avLst/>
          </a:prstGeom>
          <a:noFill/>
        </p:spPr>
        <p:txBody>
          <a:bodyPr wrap="square" rtlCol="0">
            <a:spAutoFit/>
          </a:bodyPr>
          <a:lstStyle/>
          <a:p>
            <a:r>
              <a:rPr lang="en-US" sz="2400" dirty="0"/>
              <a:t>When it appears that debate is over the </a:t>
            </a:r>
            <a:r>
              <a:rPr lang="en-US" sz="2400" dirty="0">
                <a:solidFill>
                  <a:schemeClr val="accent6"/>
                </a:solidFill>
              </a:rPr>
              <a:t>Chair</a:t>
            </a:r>
            <a:r>
              <a:rPr lang="en-US" sz="2400" dirty="0"/>
              <a:t> – to be sure - may ask, </a:t>
            </a:r>
            <a:r>
              <a:rPr lang="en-US" sz="2400" b="1" dirty="0">
                <a:solidFill>
                  <a:schemeClr val="accent6"/>
                </a:solidFill>
              </a:rPr>
              <a:t>Are you ready for the question?</a:t>
            </a:r>
            <a:r>
              <a:rPr lang="en-US" sz="2400" dirty="0"/>
              <a:t>,</a:t>
            </a:r>
            <a:r>
              <a:rPr lang="en-US" sz="2400" b="1" dirty="0"/>
              <a:t> </a:t>
            </a:r>
            <a:r>
              <a:rPr lang="en-US" sz="2400" dirty="0"/>
              <a:t>or Are you ready for the vote? If the assembly is ready, the Chair puts the question.</a:t>
            </a:r>
          </a:p>
        </p:txBody>
      </p:sp>
    </p:spTree>
    <p:extLst>
      <p:ext uri="{BB962C8B-B14F-4D97-AF65-F5344CB8AC3E}">
        <p14:creationId xmlns:p14="http://schemas.microsoft.com/office/powerpoint/2010/main" val="37706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2F55-C4AB-4295-B4C1-548C258E4829}"/>
              </a:ext>
            </a:extLst>
          </p:cNvPr>
          <p:cNvSpPr>
            <a:spLocks noGrp="1"/>
          </p:cNvSpPr>
          <p:nvPr>
            <p:ph type="title"/>
          </p:nvPr>
        </p:nvSpPr>
        <p:spPr>
          <a:xfrm>
            <a:off x="3586579" y="497150"/>
            <a:ext cx="7596533" cy="3737500"/>
          </a:xfrm>
        </p:spPr>
        <p:txBody>
          <a:bodyPr>
            <a:normAutofit fontScale="90000"/>
          </a:body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lang="en-US" sz="3200" dirty="0"/>
              <a:t>“The question is on the adoption of the motion that the Tennis League establish a division open to juniors and seniors in city high schools. </a:t>
            </a:r>
            <a:r>
              <a:rPr lang="en-US" sz="3200" dirty="0">
                <a:solidFill>
                  <a:srgbClr val="0070C0"/>
                </a:solidFill>
              </a:rPr>
              <a:t>This motion requires a majority vote in favor for adoption</a:t>
            </a:r>
            <a:r>
              <a:rPr lang="en-US" sz="3200" dirty="0"/>
              <a:t>. </a:t>
            </a:r>
            <a:br>
              <a:rPr lang="en-US" sz="3200" dirty="0"/>
            </a:br>
            <a:br>
              <a:rPr lang="en-US" sz="3200" dirty="0"/>
            </a:br>
            <a:r>
              <a:rPr lang="en-US" sz="3200" dirty="0"/>
              <a:t>Those in favor of the motion, say “aye”.</a:t>
            </a:r>
            <a:br>
              <a:rPr lang="en-US" sz="3200" dirty="0"/>
            </a:br>
            <a:r>
              <a:rPr kumimoji="0" lang="en-US" sz="3200" b="0" i="0" u="none" strike="noStrike" kern="1200" cap="none" spc="-100" normalizeH="0" baseline="0" noProof="0" dirty="0">
                <a:ln>
                  <a:noFill/>
                </a:ln>
                <a:solidFill>
                  <a:srgbClr val="000000">
                    <a:lumMod val="65000"/>
                    <a:lumOff val="35000"/>
                  </a:srgbClr>
                </a:solidFill>
                <a:effectLst/>
                <a:uLnTx/>
                <a:uFillTx/>
                <a:latin typeface="Corbel" panose="020B0503020204020204"/>
                <a:ea typeface="+mn-ea"/>
                <a:cs typeface="+mn-cs"/>
              </a:rPr>
              <a:t>Those opposed, say “no”.”</a:t>
            </a:r>
            <a:br>
              <a:rPr kumimoji="0" lang="en-US" sz="3000" b="0" i="0" u="none" strike="noStrike" kern="1200" cap="none" spc="-100" normalizeH="0" baseline="0" noProof="0" dirty="0">
                <a:ln>
                  <a:noFill/>
                </a:ln>
                <a:solidFill>
                  <a:srgbClr val="000000">
                    <a:lumMod val="65000"/>
                    <a:lumOff val="35000"/>
                  </a:srgbClr>
                </a:solidFill>
                <a:effectLst/>
                <a:uLnTx/>
                <a:uFillTx/>
                <a:latin typeface="Corbel" panose="020B0503020204020204"/>
                <a:ea typeface="+mn-ea"/>
                <a:cs typeface="+mn-cs"/>
              </a:rPr>
            </a:br>
            <a:endParaRPr lang="en-US" sz="3200" dirty="0"/>
          </a:p>
        </p:txBody>
      </p:sp>
      <p:sp>
        <p:nvSpPr>
          <p:cNvPr id="3" name="Text Placeholder 2">
            <a:extLst>
              <a:ext uri="{FF2B5EF4-FFF2-40B4-BE49-F238E27FC236}">
                <a16:creationId xmlns:a16="http://schemas.microsoft.com/office/drawing/2014/main" id="{1820A827-3ADF-4F0D-972D-7EBD543CEA52}"/>
              </a:ext>
            </a:extLst>
          </p:cNvPr>
          <p:cNvSpPr>
            <a:spLocks noGrp="1"/>
          </p:cNvSpPr>
          <p:nvPr>
            <p:ph type="body" idx="1"/>
          </p:nvPr>
        </p:nvSpPr>
        <p:spPr>
          <a:xfrm>
            <a:off x="381740" y="4740675"/>
            <a:ext cx="11008310" cy="1500327"/>
          </a:xfrm>
        </p:spPr>
        <p:txBody>
          <a:bodyPr>
            <a:normAutofit lnSpcReduction="10000"/>
          </a:bodyPr>
          <a:lstStyle/>
          <a:p>
            <a:r>
              <a:rPr lang="en-US" sz="3200" spc="-100" dirty="0">
                <a:solidFill>
                  <a:srgbClr val="000000">
                    <a:lumMod val="65000"/>
                    <a:lumOff val="35000"/>
                  </a:srgbClr>
                </a:solidFill>
                <a:latin typeface="Corbel" panose="020B0503020204020204"/>
                <a:ea typeface="+mj-ea"/>
                <a:cs typeface="+mj-cs"/>
              </a:rPr>
              <a:t>“The “ayes” have it, the motion is adopted, and  the Tennis League will               establish a division open to juniors and seniors in city high schools.</a:t>
            </a:r>
          </a:p>
          <a:p>
            <a:r>
              <a:rPr lang="en-US" sz="3200" spc="-100" dirty="0">
                <a:solidFill>
                  <a:srgbClr val="000000">
                    <a:lumMod val="65000"/>
                    <a:lumOff val="35000"/>
                  </a:srgbClr>
                </a:solidFill>
                <a:latin typeface="Corbel" panose="020B0503020204020204"/>
                <a:ea typeface="+mj-ea"/>
                <a:cs typeface="+mj-cs"/>
              </a:rPr>
              <a:t>						</a:t>
            </a:r>
            <a:r>
              <a:rPr lang="en-US" sz="2800" i="1" spc="-100" dirty="0">
                <a:solidFill>
                  <a:srgbClr val="D84448"/>
                </a:solidFill>
                <a:latin typeface="Corbel" panose="020B0503020204020204"/>
                <a:ea typeface="+mj-ea"/>
                <a:cs typeface="+mj-cs"/>
              </a:rPr>
              <a:t>The next item of business is …”</a:t>
            </a:r>
          </a:p>
          <a:p>
            <a:endParaRPr lang="en-US" dirty="0"/>
          </a:p>
        </p:txBody>
      </p:sp>
    </p:spTree>
    <p:extLst>
      <p:ext uri="{BB962C8B-B14F-4D97-AF65-F5344CB8AC3E}">
        <p14:creationId xmlns:p14="http://schemas.microsoft.com/office/powerpoint/2010/main" val="63782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CAF-9C51-4991-886A-4641B6AE3FB0}"/>
              </a:ext>
            </a:extLst>
          </p:cNvPr>
          <p:cNvSpPr>
            <a:spLocks noGrp="1"/>
          </p:cNvSpPr>
          <p:nvPr>
            <p:ph type="title"/>
          </p:nvPr>
        </p:nvSpPr>
        <p:spPr/>
        <p:txBody>
          <a:bodyPr>
            <a:normAutofit/>
          </a:bodyPr>
          <a:lstStyle/>
          <a:p>
            <a:pPr algn="ctr"/>
            <a:r>
              <a:rPr lang="en-US" sz="4400" dirty="0"/>
              <a:t>Chapter 4</a:t>
            </a:r>
            <a:br>
              <a:rPr lang="en-US" sz="4400" dirty="0"/>
            </a:br>
            <a:r>
              <a:rPr lang="en-US" sz="4400" dirty="0"/>
              <a:t>DEBATE</a:t>
            </a:r>
            <a:br>
              <a:rPr lang="en-US" sz="4400" dirty="0"/>
            </a:br>
            <a:r>
              <a:rPr lang="en-US" sz="2400" dirty="0">
                <a:solidFill>
                  <a:schemeClr val="tx1"/>
                </a:solidFill>
                <a:highlight>
                  <a:srgbClr val="00FFFF"/>
                </a:highlight>
              </a:rPr>
              <a:t>p. 28</a:t>
            </a:r>
          </a:p>
        </p:txBody>
      </p:sp>
      <p:sp>
        <p:nvSpPr>
          <p:cNvPr id="3" name="Content Placeholder 2">
            <a:extLst>
              <a:ext uri="{FF2B5EF4-FFF2-40B4-BE49-F238E27FC236}">
                <a16:creationId xmlns:a16="http://schemas.microsoft.com/office/drawing/2014/main" id="{B3E99280-E290-476D-BE91-3299487A23B7}"/>
              </a:ext>
            </a:extLst>
          </p:cNvPr>
          <p:cNvSpPr>
            <a:spLocks noGrp="1"/>
          </p:cNvSpPr>
          <p:nvPr>
            <p:ph idx="1"/>
          </p:nvPr>
        </p:nvSpPr>
        <p:spPr>
          <a:xfrm>
            <a:off x="3391269" y="864108"/>
            <a:ext cx="8547811" cy="5314750"/>
          </a:xfrm>
        </p:spPr>
        <p:txBody>
          <a:bodyPr>
            <a:normAutofit/>
          </a:bodyPr>
          <a:lstStyle/>
          <a:p>
            <a:pPr marL="0" indent="0" algn="ctr">
              <a:buNone/>
            </a:pPr>
            <a:r>
              <a:rPr lang="en-US" sz="2800" b="1" spc="600" dirty="0">
                <a:solidFill>
                  <a:schemeClr val="bg1"/>
                </a:solidFill>
                <a:highlight>
                  <a:srgbClr val="0000FF"/>
                </a:highlight>
              </a:rPr>
              <a:t>YOU</a:t>
            </a:r>
            <a:r>
              <a:rPr lang="en-US" sz="3200" b="1" spc="600" dirty="0"/>
              <a:t> </a:t>
            </a:r>
          </a:p>
          <a:p>
            <a:pPr marL="0" indent="0" algn="ctr">
              <a:buNone/>
            </a:pPr>
            <a:r>
              <a:rPr lang="en-US" sz="3200" dirty="0"/>
              <a:t>may “</a:t>
            </a:r>
            <a:r>
              <a:rPr lang="en-US" sz="3200" dirty="0">
                <a:solidFill>
                  <a:schemeClr val="tx1"/>
                </a:solidFill>
              </a:rPr>
              <a:t>speak in debate </a:t>
            </a:r>
            <a:r>
              <a:rPr lang="en-US" sz="3200" u="sng" dirty="0">
                <a:solidFill>
                  <a:schemeClr val="tx1"/>
                </a:solidFill>
              </a:rPr>
              <a:t>twice</a:t>
            </a:r>
            <a:r>
              <a:rPr lang="en-US" sz="3200" dirty="0">
                <a:solidFill>
                  <a:schemeClr val="tx1"/>
                </a:solidFill>
              </a:rPr>
              <a:t> </a:t>
            </a:r>
            <a:r>
              <a:rPr lang="en-US" sz="3200" dirty="0"/>
              <a:t>on any debatable    motion”, each time “</a:t>
            </a:r>
            <a:r>
              <a:rPr lang="en-US" sz="3200" u="sng" dirty="0">
                <a:solidFill>
                  <a:schemeClr val="tx1"/>
                </a:solidFill>
              </a:rPr>
              <a:t>for up to ten minutes</a:t>
            </a:r>
            <a:r>
              <a:rPr lang="en-US" sz="3200" dirty="0"/>
              <a:t>.”</a:t>
            </a:r>
            <a:endParaRPr lang="en-US" sz="2800" dirty="0"/>
          </a:p>
          <a:p>
            <a:pPr marL="0" indent="0" algn="ctr">
              <a:buNone/>
            </a:pPr>
            <a:r>
              <a:rPr lang="en-US" sz="3600" b="1" dirty="0">
                <a:solidFill>
                  <a:srgbClr val="17ABF0"/>
                </a:solidFill>
              </a:rPr>
              <a:t>WHAT?!</a:t>
            </a:r>
            <a:r>
              <a:rPr lang="en-US" sz="3600" b="1" dirty="0">
                <a:solidFill>
                  <a:srgbClr val="064DF0"/>
                </a:solidFill>
              </a:rPr>
              <a:t> </a:t>
            </a:r>
          </a:p>
          <a:p>
            <a:pPr marL="0" indent="0" algn="ctr">
              <a:buNone/>
            </a:pPr>
            <a:r>
              <a:rPr lang="en-US" sz="2800" spc="300" dirty="0">
                <a:solidFill>
                  <a:srgbClr val="064DF0"/>
                </a:solidFill>
              </a:rPr>
              <a:t>Twenty minutes per person </a:t>
            </a:r>
            <a:r>
              <a:rPr lang="en-US" sz="2800" dirty="0">
                <a:solidFill>
                  <a:srgbClr val="064DF0"/>
                </a:solidFill>
              </a:rPr>
              <a:t>on </a:t>
            </a:r>
            <a:r>
              <a:rPr lang="en-US" sz="2800" spc="300" dirty="0">
                <a:solidFill>
                  <a:srgbClr val="064DF0"/>
                </a:solidFill>
              </a:rPr>
              <a:t>every debatable motion?</a:t>
            </a:r>
          </a:p>
          <a:p>
            <a:pPr marL="0" indent="0" algn="ctr">
              <a:buNone/>
            </a:pPr>
            <a:r>
              <a:rPr lang="en-US" sz="3600" i="1" dirty="0"/>
              <a:t>Imagine that? </a:t>
            </a:r>
            <a:endParaRPr lang="en-US" sz="3600" dirty="0"/>
          </a:p>
          <a:p>
            <a:pPr marL="0" indent="0">
              <a:buNone/>
            </a:pPr>
            <a:endParaRPr lang="en-US" dirty="0"/>
          </a:p>
          <a:p>
            <a:pPr marL="0" indent="0" algn="ctr">
              <a:buNone/>
            </a:pPr>
            <a:r>
              <a:rPr lang="en-US" sz="1800" b="1" dirty="0">
                <a:solidFill>
                  <a:srgbClr val="C00000"/>
                </a:solidFill>
              </a:rPr>
              <a:t>You can’t save time, redistribute time, or give your time to someone else.</a:t>
            </a:r>
          </a:p>
        </p:txBody>
      </p:sp>
    </p:spTree>
    <p:extLst>
      <p:ext uri="{BB962C8B-B14F-4D97-AF65-F5344CB8AC3E}">
        <p14:creationId xmlns:p14="http://schemas.microsoft.com/office/powerpoint/2010/main" val="164384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C6EA-0551-4824-83C6-4FAC29545A33}"/>
              </a:ext>
            </a:extLst>
          </p:cNvPr>
          <p:cNvSpPr>
            <a:spLocks noGrp="1"/>
          </p:cNvSpPr>
          <p:nvPr>
            <p:ph type="title"/>
          </p:nvPr>
        </p:nvSpPr>
        <p:spPr>
          <a:xfrm>
            <a:off x="252919" y="1198485"/>
            <a:ext cx="2947482" cy="4526535"/>
          </a:xfrm>
        </p:spPr>
        <p:txBody>
          <a:bodyPr>
            <a:normAutofit/>
          </a:bodyPr>
          <a:lstStyle/>
          <a:p>
            <a:r>
              <a:rPr lang="en-US" dirty="0"/>
              <a:t>After the Maker of the Motion, </a:t>
            </a:r>
            <a:br>
              <a:rPr lang="en-US" dirty="0"/>
            </a:br>
            <a:r>
              <a:rPr lang="en-US" dirty="0"/>
              <a:t>Who Gets to Speak Next?</a:t>
            </a:r>
            <a:br>
              <a:rPr lang="en-US" dirty="0"/>
            </a:br>
            <a:br>
              <a:rPr lang="en-US" dirty="0"/>
            </a:br>
            <a:br>
              <a:rPr lang="en-US" dirty="0"/>
            </a:br>
            <a:r>
              <a:rPr lang="en-US" dirty="0"/>
              <a:t>		</a:t>
            </a:r>
            <a:r>
              <a:rPr lang="en-US" sz="2400" dirty="0">
                <a:solidFill>
                  <a:schemeClr val="tx1"/>
                </a:solidFill>
                <a:highlight>
                  <a:srgbClr val="00FFFF"/>
                </a:highlight>
              </a:rPr>
              <a:t>p. 33</a:t>
            </a:r>
            <a:endParaRPr lang="en-US" sz="2400" dirty="0">
              <a:highlight>
                <a:srgbClr val="00FFFF"/>
              </a:highlight>
            </a:endParaRPr>
          </a:p>
        </p:txBody>
      </p:sp>
      <p:sp>
        <p:nvSpPr>
          <p:cNvPr id="3" name="Text Placeholder 2">
            <a:extLst>
              <a:ext uri="{FF2B5EF4-FFF2-40B4-BE49-F238E27FC236}">
                <a16:creationId xmlns:a16="http://schemas.microsoft.com/office/drawing/2014/main" id="{95ECF438-0542-447B-A5A3-11852A0C5EAA}"/>
              </a:ext>
            </a:extLst>
          </p:cNvPr>
          <p:cNvSpPr>
            <a:spLocks noGrp="1"/>
          </p:cNvSpPr>
          <p:nvPr>
            <p:ph type="body" idx="1"/>
          </p:nvPr>
        </p:nvSpPr>
        <p:spPr>
          <a:xfrm>
            <a:off x="3867912" y="1023586"/>
            <a:ext cx="3474720" cy="352453"/>
          </a:xfrm>
        </p:spPr>
        <p:txBody>
          <a:bodyPr>
            <a:normAutofit lnSpcReduction="10000"/>
          </a:bodyPr>
          <a:lstStyle/>
          <a:p>
            <a:pPr algn="ctr"/>
            <a:r>
              <a:rPr lang="en-US" dirty="0">
                <a:solidFill>
                  <a:schemeClr val="accent6">
                    <a:lumMod val="75000"/>
                  </a:schemeClr>
                </a:solidFill>
              </a:rPr>
              <a:t>Fairness</a:t>
            </a:r>
          </a:p>
        </p:txBody>
      </p:sp>
      <p:sp>
        <p:nvSpPr>
          <p:cNvPr id="4" name="Content Placeholder 3">
            <a:extLst>
              <a:ext uri="{FF2B5EF4-FFF2-40B4-BE49-F238E27FC236}">
                <a16:creationId xmlns:a16="http://schemas.microsoft.com/office/drawing/2014/main" id="{E8D98958-3057-4A56-8D24-903F0EF0DFCE}"/>
              </a:ext>
            </a:extLst>
          </p:cNvPr>
          <p:cNvSpPr>
            <a:spLocks noGrp="1"/>
          </p:cNvSpPr>
          <p:nvPr>
            <p:ph sz="half" idx="2"/>
          </p:nvPr>
        </p:nvSpPr>
        <p:spPr>
          <a:xfrm>
            <a:off x="3867912" y="2192784"/>
            <a:ext cx="3474720" cy="2396971"/>
          </a:xfrm>
        </p:spPr>
        <p:txBody>
          <a:bodyPr/>
          <a:lstStyle/>
          <a:p>
            <a:pPr marL="0" marR="0" lvl="0" indent="0" algn="ctr" defTabSz="914400" rtl="0" eaLnBrk="1" fontAlgn="auto" latinLnBrk="0" hangingPunct="1">
              <a:lnSpc>
                <a:spcPct val="90000"/>
              </a:lnSpc>
              <a:spcBef>
                <a:spcPts val="0"/>
              </a:spcBef>
              <a:spcAft>
                <a:spcPts val="0"/>
              </a:spcAft>
              <a:buClr>
                <a:srgbClr val="40BAD2"/>
              </a:buClr>
              <a:buSzTx/>
              <a:buFont typeface="Wingdings 2" pitchFamily="18" charset="2"/>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Someone who has not yet spoken.</a:t>
            </a:r>
          </a:p>
          <a:p>
            <a:endParaRPr lang="en-US" dirty="0"/>
          </a:p>
        </p:txBody>
      </p:sp>
      <p:sp>
        <p:nvSpPr>
          <p:cNvPr id="5" name="Text Placeholder 4">
            <a:extLst>
              <a:ext uri="{FF2B5EF4-FFF2-40B4-BE49-F238E27FC236}">
                <a16:creationId xmlns:a16="http://schemas.microsoft.com/office/drawing/2014/main" id="{A152F6B1-0BB5-43FA-8BA9-DB21115C74CA}"/>
              </a:ext>
            </a:extLst>
          </p:cNvPr>
          <p:cNvSpPr>
            <a:spLocks noGrp="1"/>
          </p:cNvSpPr>
          <p:nvPr>
            <p:ph type="body" sz="quarter" idx="3"/>
          </p:nvPr>
        </p:nvSpPr>
        <p:spPr>
          <a:xfrm>
            <a:off x="7818463" y="1023586"/>
            <a:ext cx="3474720" cy="352453"/>
          </a:xfrm>
        </p:spPr>
        <p:txBody>
          <a:bodyPr>
            <a:normAutofit lnSpcReduction="10000"/>
          </a:bodyPr>
          <a:lstStyle/>
          <a:p>
            <a:pPr algn="ctr"/>
            <a:r>
              <a:rPr lang="en-US" dirty="0">
                <a:solidFill>
                  <a:schemeClr val="accent6">
                    <a:lumMod val="75000"/>
                  </a:schemeClr>
                </a:solidFill>
              </a:rPr>
              <a:t>Reasonableness</a:t>
            </a:r>
          </a:p>
        </p:txBody>
      </p:sp>
      <p:sp>
        <p:nvSpPr>
          <p:cNvPr id="6" name="Content Placeholder 5">
            <a:extLst>
              <a:ext uri="{FF2B5EF4-FFF2-40B4-BE49-F238E27FC236}">
                <a16:creationId xmlns:a16="http://schemas.microsoft.com/office/drawing/2014/main" id="{3EFA7698-8A3F-4900-9608-9E3497F585E4}"/>
              </a:ext>
            </a:extLst>
          </p:cNvPr>
          <p:cNvSpPr>
            <a:spLocks noGrp="1"/>
          </p:cNvSpPr>
          <p:nvPr>
            <p:ph sz="quarter" idx="4"/>
          </p:nvPr>
        </p:nvSpPr>
        <p:spPr>
          <a:xfrm>
            <a:off x="7818463" y="2192784"/>
            <a:ext cx="3474720" cy="2636668"/>
          </a:xfrm>
        </p:spPr>
        <p:txBody>
          <a:bodyPr/>
          <a:lstStyle/>
          <a:p>
            <a:pPr marL="0" marR="0" lvl="0" indent="0" algn="ctr" defTabSz="914400" rtl="0" eaLnBrk="1" fontAlgn="auto" latinLnBrk="0" hangingPunct="1">
              <a:lnSpc>
                <a:spcPct val="90000"/>
              </a:lnSpc>
              <a:spcBef>
                <a:spcPts val="0"/>
              </a:spcBef>
              <a:spcAft>
                <a:spcPts val="0"/>
              </a:spcAft>
              <a:buClr>
                <a:srgbClr val="40BAD2"/>
              </a:buClr>
              <a:buSzTx/>
              <a:buFont typeface="Wingdings 2" pitchFamily="18" charset="2"/>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Someone who wishes to speak on the other side of the issue.</a:t>
            </a:r>
          </a:p>
          <a:p>
            <a:endParaRPr lang="en-US" dirty="0"/>
          </a:p>
        </p:txBody>
      </p:sp>
    </p:spTree>
    <p:extLst>
      <p:ext uri="{BB962C8B-B14F-4D97-AF65-F5344CB8AC3E}">
        <p14:creationId xmlns:p14="http://schemas.microsoft.com/office/powerpoint/2010/main" val="19561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AEC0-EB0B-4893-8315-D2EF2E2AE087}"/>
              </a:ext>
            </a:extLst>
          </p:cNvPr>
          <p:cNvSpPr>
            <a:spLocks noGrp="1"/>
          </p:cNvSpPr>
          <p:nvPr>
            <p:ph type="title"/>
          </p:nvPr>
        </p:nvSpPr>
        <p:spPr>
          <a:xfrm>
            <a:off x="133165" y="1123838"/>
            <a:ext cx="3187084" cy="4042966"/>
          </a:xfrm>
        </p:spPr>
        <p:txBody>
          <a:bodyPr>
            <a:normAutofit/>
          </a:bodyPr>
          <a:lstStyle/>
          <a:p>
            <a:pPr algn="ctr"/>
            <a:r>
              <a:rPr lang="en-US" sz="6600" b="1" i="1" dirty="0">
                <a:solidFill>
                  <a:srgbClr val="064DF0"/>
                </a:solidFill>
              </a:rPr>
              <a:t>Let’s Vote Already!</a:t>
            </a:r>
            <a:br>
              <a:rPr lang="en-US" sz="6600" dirty="0"/>
            </a:br>
            <a:r>
              <a:rPr lang="en-US" sz="2400" dirty="0">
                <a:solidFill>
                  <a:schemeClr val="tx1"/>
                </a:solidFill>
                <a:highlight>
                  <a:srgbClr val="00FFFF"/>
                </a:highlight>
              </a:rPr>
              <a:t>p.37 </a:t>
            </a:r>
          </a:p>
        </p:txBody>
      </p:sp>
      <p:sp>
        <p:nvSpPr>
          <p:cNvPr id="3" name="Content Placeholder 2">
            <a:extLst>
              <a:ext uri="{FF2B5EF4-FFF2-40B4-BE49-F238E27FC236}">
                <a16:creationId xmlns:a16="http://schemas.microsoft.com/office/drawing/2014/main" id="{24058ADB-E636-481E-A53F-13FD4925F706}"/>
              </a:ext>
            </a:extLst>
          </p:cNvPr>
          <p:cNvSpPr>
            <a:spLocks noGrp="1"/>
          </p:cNvSpPr>
          <p:nvPr>
            <p:ph idx="1"/>
          </p:nvPr>
        </p:nvSpPr>
        <p:spPr>
          <a:xfrm>
            <a:off x="4136994" y="864108"/>
            <a:ext cx="6772265" cy="4462494"/>
          </a:xfrm>
        </p:spPr>
        <p:txBody>
          <a:bodyPr>
            <a:normAutofit/>
          </a:bodyPr>
          <a:lstStyle/>
          <a:p>
            <a:pPr marL="0" indent="0" algn="ctr">
              <a:buNone/>
            </a:pPr>
            <a:r>
              <a:rPr lang="en-US" sz="3600" dirty="0"/>
              <a:t>P. 34 Limit or Extend Debate</a:t>
            </a:r>
          </a:p>
          <a:p>
            <a:pPr marL="0" indent="0" algn="ctr">
              <a:buNone/>
            </a:pPr>
            <a:endParaRPr lang="en-US" sz="4400" dirty="0"/>
          </a:p>
          <a:p>
            <a:pPr marL="0" indent="0" algn="ctr">
              <a:buNone/>
            </a:pPr>
            <a:r>
              <a:rPr lang="en-US" sz="4800" dirty="0">
                <a:solidFill>
                  <a:srgbClr val="D84448"/>
                </a:solidFill>
              </a:rPr>
              <a:t>“I move </a:t>
            </a:r>
          </a:p>
          <a:p>
            <a:pPr marL="0" indent="0" algn="ctr">
              <a:buNone/>
            </a:pPr>
            <a:r>
              <a:rPr lang="en-US" sz="4800" dirty="0">
                <a:solidFill>
                  <a:srgbClr val="D84448"/>
                </a:solidFill>
              </a:rPr>
              <a:t>the previous question.” </a:t>
            </a:r>
          </a:p>
          <a:p>
            <a:pPr marL="0" indent="0" algn="ctr">
              <a:buNone/>
            </a:pPr>
            <a:r>
              <a:rPr lang="en-US" sz="2400" dirty="0">
                <a:highlight>
                  <a:srgbClr val="00FFFF"/>
                </a:highlight>
              </a:rPr>
              <a:t>P. 35-37 </a:t>
            </a:r>
          </a:p>
        </p:txBody>
      </p:sp>
    </p:spTree>
    <p:extLst>
      <p:ext uri="{BB962C8B-B14F-4D97-AF65-F5344CB8AC3E}">
        <p14:creationId xmlns:p14="http://schemas.microsoft.com/office/powerpoint/2010/main" val="244013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AEC0-EB0B-4893-8315-D2EF2E2AE087}"/>
              </a:ext>
            </a:extLst>
          </p:cNvPr>
          <p:cNvSpPr>
            <a:spLocks noGrp="1"/>
          </p:cNvSpPr>
          <p:nvPr>
            <p:ph type="title"/>
          </p:nvPr>
        </p:nvSpPr>
        <p:spPr>
          <a:xfrm>
            <a:off x="133165" y="949912"/>
            <a:ext cx="3187084" cy="2130640"/>
          </a:xfrm>
        </p:spPr>
        <p:txBody>
          <a:bodyPr>
            <a:normAutofit/>
          </a:bodyPr>
          <a:lstStyle/>
          <a:p>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AMENDMENTS</a:t>
            </a: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Chapter 5</a:t>
            </a: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2400" b="0" i="0" u="none" strike="noStrike" kern="1200" cap="none" spc="-60" normalizeH="0" baseline="0" noProof="0" dirty="0">
                <a:ln>
                  <a:noFill/>
                </a:ln>
                <a:solidFill>
                  <a:srgbClr val="000000"/>
                </a:solidFill>
                <a:effectLst/>
                <a:uLnTx/>
                <a:uFillTx/>
                <a:latin typeface="Corbel" panose="020B0503020204020204"/>
                <a:ea typeface="+mj-ea"/>
                <a:cs typeface="+mj-cs"/>
              </a:rPr>
              <a:t>p. 38</a:t>
            </a:r>
            <a:endParaRPr lang="en-US" sz="2400" dirty="0">
              <a:solidFill>
                <a:schemeClr val="tx1"/>
              </a:solidFill>
              <a:highlight>
                <a:srgbClr val="00FFFF"/>
              </a:highlight>
            </a:endParaRPr>
          </a:p>
        </p:txBody>
      </p:sp>
      <p:sp>
        <p:nvSpPr>
          <p:cNvPr id="3" name="Content Placeholder 2">
            <a:extLst>
              <a:ext uri="{FF2B5EF4-FFF2-40B4-BE49-F238E27FC236}">
                <a16:creationId xmlns:a16="http://schemas.microsoft.com/office/drawing/2014/main" id="{24058ADB-E636-481E-A53F-13FD4925F706}"/>
              </a:ext>
            </a:extLst>
          </p:cNvPr>
          <p:cNvSpPr>
            <a:spLocks noGrp="1"/>
          </p:cNvSpPr>
          <p:nvPr>
            <p:ph idx="1"/>
          </p:nvPr>
        </p:nvSpPr>
        <p:spPr>
          <a:xfrm>
            <a:off x="4136994" y="864108"/>
            <a:ext cx="6772265" cy="4790968"/>
          </a:xfrm>
        </p:spPr>
        <p:txBody>
          <a:bodyPr>
            <a:normAutofit/>
          </a:bodyPr>
          <a:lstStyle/>
          <a:p>
            <a:pPr marL="457200" indent="-457200">
              <a:buAutoNum type="arabicPeriod"/>
            </a:pPr>
            <a:r>
              <a:rPr lang="en-US" sz="2400" dirty="0">
                <a:highlight>
                  <a:srgbClr val="00FFFF"/>
                </a:highlight>
              </a:rPr>
              <a:t>INSERT WORDS</a:t>
            </a:r>
            <a:r>
              <a:rPr lang="en-US" sz="2400" dirty="0"/>
              <a:t>				</a:t>
            </a:r>
            <a:r>
              <a:rPr lang="en-US" dirty="0">
                <a:solidFill>
                  <a:schemeClr val="tx1"/>
                </a:solidFill>
              </a:rPr>
              <a:t>p. 40</a:t>
            </a:r>
          </a:p>
          <a:p>
            <a:pPr marL="457200" indent="-457200">
              <a:buAutoNum type="arabicPeriod"/>
            </a:pPr>
            <a:r>
              <a:rPr lang="en-US" sz="2400" dirty="0">
                <a:highlight>
                  <a:srgbClr val="00FFFF"/>
                </a:highlight>
              </a:rPr>
              <a:t>STRIKE OUT WORDS</a:t>
            </a:r>
            <a:r>
              <a:rPr lang="en-US" sz="2800" dirty="0"/>
              <a:t>			</a:t>
            </a:r>
            <a:r>
              <a:rPr lang="en-US" sz="2400" dirty="0">
                <a:solidFill>
                  <a:schemeClr val="tx1"/>
                </a:solidFill>
              </a:rPr>
              <a:t>p. 42</a:t>
            </a:r>
            <a:endParaRPr lang="en-US" sz="2400" dirty="0">
              <a:highlight>
                <a:srgbClr val="00FFFF"/>
              </a:highlight>
            </a:endParaRPr>
          </a:p>
          <a:p>
            <a:pPr marL="457200" indent="-457200">
              <a:buAutoNum type="arabicPeriod"/>
            </a:pPr>
            <a:r>
              <a:rPr lang="en-US" sz="2400" dirty="0">
                <a:highlight>
                  <a:srgbClr val="00FFFF"/>
                </a:highlight>
              </a:rPr>
              <a:t>STRIKE OUT AND INSERT WORDS</a:t>
            </a:r>
            <a:r>
              <a:rPr lang="en-US" sz="2800" dirty="0"/>
              <a:t>	</a:t>
            </a:r>
            <a:r>
              <a:rPr lang="en-US" sz="2400" dirty="0">
                <a:solidFill>
                  <a:schemeClr val="tx1"/>
                </a:solidFill>
              </a:rPr>
              <a:t>p. 44</a:t>
            </a:r>
            <a:endParaRPr lang="en-US" sz="2400" dirty="0">
              <a:highlight>
                <a:srgbClr val="00FFFF"/>
              </a:highlight>
            </a:endParaRPr>
          </a:p>
          <a:p>
            <a:pPr marL="457200" indent="-457200">
              <a:buAutoNum type="arabicPeriod"/>
            </a:pPr>
            <a:r>
              <a:rPr lang="en-US" sz="2400" dirty="0">
                <a:highlight>
                  <a:srgbClr val="00FFFF"/>
                </a:highlight>
              </a:rPr>
              <a:t>ADD WORDS</a:t>
            </a:r>
            <a:r>
              <a:rPr lang="en-US" sz="2800" dirty="0"/>
              <a:t>				</a:t>
            </a:r>
            <a:endParaRPr lang="en-US" sz="2400" dirty="0">
              <a:highlight>
                <a:srgbClr val="00FFFF"/>
              </a:highlight>
            </a:endParaRPr>
          </a:p>
          <a:p>
            <a:pPr marL="457200" indent="-457200">
              <a:buAutoNum type="arabicPeriod"/>
            </a:pPr>
            <a:r>
              <a:rPr lang="en-US" sz="2400" dirty="0">
                <a:highlight>
                  <a:srgbClr val="00FFFF"/>
                </a:highlight>
              </a:rPr>
              <a:t>ADD A PARAGRAPH</a:t>
            </a:r>
            <a:r>
              <a:rPr lang="en-US" sz="2800" dirty="0"/>
              <a:t>			</a:t>
            </a:r>
            <a:r>
              <a:rPr lang="en-US" sz="2400" dirty="0">
                <a:solidFill>
                  <a:schemeClr val="tx1"/>
                </a:solidFill>
              </a:rPr>
              <a:t>p. 47</a:t>
            </a:r>
            <a:endParaRPr lang="en-US" sz="2400" dirty="0">
              <a:highlight>
                <a:srgbClr val="00FFFF"/>
              </a:highlight>
            </a:endParaRPr>
          </a:p>
          <a:p>
            <a:pPr marL="457200" indent="-457200">
              <a:buAutoNum type="arabicPeriod"/>
            </a:pPr>
            <a:r>
              <a:rPr lang="en-US" sz="2400" dirty="0">
                <a:highlight>
                  <a:srgbClr val="00FFFF"/>
                </a:highlight>
              </a:rPr>
              <a:t>STRIKE OUT A PARAGRAPH</a:t>
            </a:r>
            <a:r>
              <a:rPr lang="en-US" sz="2800" dirty="0"/>
              <a:t>		</a:t>
            </a:r>
            <a:r>
              <a:rPr lang="en-US" sz="2400" dirty="0">
                <a:solidFill>
                  <a:schemeClr val="tx1"/>
                </a:solidFill>
              </a:rPr>
              <a:t>p. 47</a:t>
            </a:r>
            <a:endParaRPr lang="en-US" sz="2400" dirty="0">
              <a:highlight>
                <a:srgbClr val="00FFFF"/>
              </a:highlight>
            </a:endParaRPr>
          </a:p>
          <a:p>
            <a:pPr marL="457200" indent="-457200">
              <a:buAutoNum type="arabicPeriod"/>
            </a:pPr>
            <a:r>
              <a:rPr lang="en-US" sz="2400" dirty="0">
                <a:highlight>
                  <a:srgbClr val="00FFFF"/>
                </a:highlight>
              </a:rPr>
              <a:t>SUBSTITUTE</a:t>
            </a:r>
            <a:r>
              <a:rPr lang="en-US" sz="2800" dirty="0"/>
              <a:t>				</a:t>
            </a:r>
            <a:r>
              <a:rPr lang="en-US" sz="2400" dirty="0">
                <a:solidFill>
                  <a:schemeClr val="tx1"/>
                </a:solidFill>
              </a:rPr>
              <a:t>p. 47</a:t>
            </a:r>
            <a:endParaRPr lang="en-US" sz="2400" dirty="0">
              <a:highlight>
                <a:srgbClr val="00FFFF"/>
              </a:highlight>
            </a:endParaRPr>
          </a:p>
        </p:txBody>
      </p:sp>
    </p:spTree>
    <p:extLst>
      <p:ext uri="{BB962C8B-B14F-4D97-AF65-F5344CB8AC3E}">
        <p14:creationId xmlns:p14="http://schemas.microsoft.com/office/powerpoint/2010/main" val="156126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A8D0-2601-470F-999C-A0256E155ABE}"/>
              </a:ext>
            </a:extLst>
          </p:cNvPr>
          <p:cNvSpPr>
            <a:spLocks noGrp="1"/>
          </p:cNvSpPr>
          <p:nvPr>
            <p:ph type="title"/>
          </p:nvPr>
        </p:nvSpPr>
        <p:spPr>
          <a:xfrm>
            <a:off x="71021" y="772356"/>
            <a:ext cx="3321060" cy="3107186"/>
          </a:xfrm>
        </p:spPr>
        <p:txBody>
          <a:bodyPr>
            <a:normAutofit/>
          </a:bodyPr>
          <a:lstStyle/>
          <a:p>
            <a:r>
              <a:rPr lang="en-US" dirty="0"/>
              <a:t>SECONDARY AMENDMENTS</a:t>
            </a:r>
            <a:br>
              <a:rPr lang="en-US" dirty="0"/>
            </a:br>
            <a:r>
              <a:rPr lang="en-US" sz="2200" dirty="0"/>
              <a:t>“Amending Amendments”</a:t>
            </a:r>
            <a:br>
              <a:rPr lang="en-US" dirty="0"/>
            </a:br>
            <a:br>
              <a:rPr lang="en-US" dirty="0"/>
            </a:br>
            <a:r>
              <a:rPr lang="en-US" sz="2700" dirty="0">
                <a:solidFill>
                  <a:schemeClr val="tx1"/>
                </a:solidFill>
              </a:rPr>
              <a:t>p. 49</a:t>
            </a:r>
          </a:p>
        </p:txBody>
      </p:sp>
      <p:sp>
        <p:nvSpPr>
          <p:cNvPr id="3" name="Text Placeholder 2">
            <a:extLst>
              <a:ext uri="{FF2B5EF4-FFF2-40B4-BE49-F238E27FC236}">
                <a16:creationId xmlns:a16="http://schemas.microsoft.com/office/drawing/2014/main" id="{3D345499-512C-49C4-AAB8-355C647EFC19}"/>
              </a:ext>
            </a:extLst>
          </p:cNvPr>
          <p:cNvSpPr>
            <a:spLocks noGrp="1"/>
          </p:cNvSpPr>
          <p:nvPr>
            <p:ph type="body" idx="1"/>
          </p:nvPr>
        </p:nvSpPr>
        <p:spPr>
          <a:xfrm>
            <a:off x="3867912" y="772357"/>
            <a:ext cx="3474720" cy="599244"/>
          </a:xfrm>
        </p:spPr>
        <p:txBody>
          <a:bodyPr>
            <a:normAutofit fontScale="25000" lnSpcReduction="20000"/>
          </a:bodyPr>
          <a:lstStyle/>
          <a:p>
            <a:r>
              <a:rPr lang="en-US" sz="9600" dirty="0">
                <a:solidFill>
                  <a:srgbClr val="064DF0"/>
                </a:solidFill>
              </a:rPr>
              <a:t>Primary Amendment</a:t>
            </a:r>
            <a:endParaRPr lang="en-US" sz="4900" dirty="0"/>
          </a:p>
          <a:p>
            <a:r>
              <a:rPr lang="en-US" sz="4900" dirty="0"/>
              <a:t>(</a:t>
            </a:r>
            <a:r>
              <a:rPr lang="en-US" sz="6400" dirty="0"/>
              <a:t>Proposed Change to Main Motion</a:t>
            </a:r>
            <a:r>
              <a:rPr lang="en-US" sz="4900" dirty="0"/>
              <a:t>)</a:t>
            </a:r>
          </a:p>
          <a:p>
            <a:r>
              <a:rPr lang="en-US" dirty="0"/>
              <a:t>	</a:t>
            </a:r>
          </a:p>
        </p:txBody>
      </p:sp>
      <p:sp>
        <p:nvSpPr>
          <p:cNvPr id="4" name="Content Placeholder 3">
            <a:extLst>
              <a:ext uri="{FF2B5EF4-FFF2-40B4-BE49-F238E27FC236}">
                <a16:creationId xmlns:a16="http://schemas.microsoft.com/office/drawing/2014/main" id="{B50AFDF5-74BA-46C8-81EE-78A6112494CE}"/>
              </a:ext>
            </a:extLst>
          </p:cNvPr>
          <p:cNvSpPr>
            <a:spLocks noGrp="1"/>
          </p:cNvSpPr>
          <p:nvPr>
            <p:ph sz="half" idx="2"/>
          </p:nvPr>
        </p:nvSpPr>
        <p:spPr>
          <a:xfrm>
            <a:off x="3613211" y="1455940"/>
            <a:ext cx="3879541" cy="4429956"/>
          </a:xfrm>
        </p:spPr>
        <p:txBody>
          <a:bodyPr>
            <a:noAutofit/>
          </a:bodyPr>
          <a:lstStyle/>
          <a:p>
            <a:r>
              <a:rPr lang="en-US" sz="2400" dirty="0">
                <a:solidFill>
                  <a:srgbClr val="FF0000"/>
                </a:solidFill>
              </a:rPr>
              <a:t>M1</a:t>
            </a:r>
            <a:r>
              <a:rPr lang="en-US" sz="2400" dirty="0"/>
              <a:t> </a:t>
            </a:r>
            <a:r>
              <a:rPr lang="en-US" dirty="0"/>
              <a:t>[</a:t>
            </a:r>
            <a:r>
              <a:rPr lang="en-US" dirty="0">
                <a:solidFill>
                  <a:schemeClr val="tx1"/>
                </a:solidFill>
              </a:rPr>
              <a:t>after obtaining the floor</a:t>
            </a:r>
            <a:r>
              <a:rPr lang="en-US" dirty="0"/>
              <a:t>]: </a:t>
            </a:r>
          </a:p>
          <a:p>
            <a:pPr marL="0" indent="0">
              <a:buNone/>
            </a:pPr>
            <a:r>
              <a:rPr lang="en-US" sz="2600" dirty="0"/>
              <a:t>“I move that the club offer caps and scots from our table at a discounted rate.”  </a:t>
            </a:r>
          </a:p>
          <a:p>
            <a:pPr marL="0" indent="0">
              <a:buNone/>
            </a:pPr>
            <a:r>
              <a:rPr lang="en-US" sz="1000" dirty="0"/>
              <a:t>.</a:t>
            </a:r>
          </a:p>
          <a:p>
            <a:r>
              <a:rPr lang="en-US" sz="2400" dirty="0">
                <a:solidFill>
                  <a:schemeClr val="bg1"/>
                </a:solidFill>
                <a:highlight>
                  <a:srgbClr val="064DF0"/>
                </a:highlight>
              </a:rPr>
              <a:t>M2</a:t>
            </a:r>
            <a:r>
              <a:rPr lang="en-US" sz="2400" dirty="0"/>
              <a:t> </a:t>
            </a:r>
            <a:r>
              <a:rPr lang="en-US" dirty="0"/>
              <a:t>[</a:t>
            </a:r>
            <a:r>
              <a:rPr lang="en-US" dirty="0">
                <a:solidFill>
                  <a:schemeClr val="tx1"/>
                </a:solidFill>
              </a:rPr>
              <a:t>after obtaining the floor</a:t>
            </a:r>
            <a:r>
              <a:rPr lang="en-US" dirty="0"/>
              <a:t>]: </a:t>
            </a:r>
          </a:p>
          <a:p>
            <a:pPr marL="0" indent="0">
              <a:buNone/>
            </a:pPr>
            <a:r>
              <a:rPr lang="en-US" sz="2600" dirty="0"/>
              <a:t>“I move to amend by striking caps and inserting scones.”</a:t>
            </a:r>
          </a:p>
          <a:p>
            <a:r>
              <a:rPr lang="en-US" sz="2400" dirty="0">
                <a:solidFill>
                  <a:srgbClr val="064DF0"/>
                </a:solidFill>
              </a:rPr>
              <a:t>M3</a:t>
            </a:r>
            <a:r>
              <a:rPr lang="en-US" sz="2400" dirty="0"/>
              <a:t>: </a:t>
            </a:r>
            <a:r>
              <a:rPr lang="en-US" sz="2400" i="1" dirty="0">
                <a:solidFill>
                  <a:schemeClr val="tx1"/>
                </a:solidFill>
              </a:rPr>
              <a:t>Second!</a:t>
            </a:r>
            <a:endParaRPr lang="en-US" sz="2400" dirty="0">
              <a:solidFill>
                <a:schemeClr val="tx1"/>
              </a:solidFill>
            </a:endParaRPr>
          </a:p>
        </p:txBody>
      </p:sp>
      <p:sp>
        <p:nvSpPr>
          <p:cNvPr id="5" name="Text Placeholder 4">
            <a:extLst>
              <a:ext uri="{FF2B5EF4-FFF2-40B4-BE49-F238E27FC236}">
                <a16:creationId xmlns:a16="http://schemas.microsoft.com/office/drawing/2014/main" id="{38B8343D-62F0-4B25-9E03-931D06E9E24C}"/>
              </a:ext>
            </a:extLst>
          </p:cNvPr>
          <p:cNvSpPr>
            <a:spLocks noGrp="1"/>
          </p:cNvSpPr>
          <p:nvPr>
            <p:ph type="body" sz="quarter" idx="3"/>
          </p:nvPr>
        </p:nvSpPr>
        <p:spPr>
          <a:xfrm>
            <a:off x="8110639" y="772357"/>
            <a:ext cx="3474720" cy="506110"/>
          </a:xfrm>
        </p:spPr>
        <p:txBody>
          <a:bodyPr>
            <a:normAutofit fontScale="25000" lnSpcReduction="20000"/>
          </a:bodyPr>
          <a:lstStyle/>
          <a:p>
            <a:r>
              <a:rPr lang="en-US" sz="9600" dirty="0">
                <a:solidFill>
                  <a:srgbClr val="17ABF0"/>
                </a:solidFill>
              </a:rPr>
              <a:t>Secondary Amendment</a:t>
            </a:r>
            <a:endParaRPr lang="en-US" sz="4900" dirty="0"/>
          </a:p>
          <a:p>
            <a:r>
              <a:rPr lang="en-US" sz="4900" dirty="0"/>
              <a:t>(</a:t>
            </a:r>
            <a:r>
              <a:rPr lang="en-US" sz="5600" dirty="0"/>
              <a:t>Proposed Change to Primary Amendment</a:t>
            </a:r>
            <a:r>
              <a:rPr lang="en-US" sz="4900" dirty="0"/>
              <a:t>)</a:t>
            </a:r>
          </a:p>
        </p:txBody>
      </p:sp>
      <p:sp>
        <p:nvSpPr>
          <p:cNvPr id="6" name="Content Placeholder 5">
            <a:extLst>
              <a:ext uri="{FF2B5EF4-FFF2-40B4-BE49-F238E27FC236}">
                <a16:creationId xmlns:a16="http://schemas.microsoft.com/office/drawing/2014/main" id="{8AEA6ED0-3870-4ACA-B15A-58723F1C1BF0}"/>
              </a:ext>
            </a:extLst>
          </p:cNvPr>
          <p:cNvSpPr>
            <a:spLocks noGrp="1"/>
          </p:cNvSpPr>
          <p:nvPr>
            <p:ph sz="quarter" idx="4"/>
          </p:nvPr>
        </p:nvSpPr>
        <p:spPr>
          <a:xfrm>
            <a:off x="8264300" y="1669002"/>
            <a:ext cx="3498614" cy="4285294"/>
          </a:xfrm>
        </p:spPr>
        <p:txBody>
          <a:bodyPr>
            <a:normAutofit lnSpcReduction="10000"/>
          </a:bodyPr>
          <a:lstStyle/>
          <a:p>
            <a:r>
              <a:rPr lang="en-US" sz="2400" dirty="0">
                <a:solidFill>
                  <a:srgbClr val="00B050"/>
                </a:solidFill>
              </a:rPr>
              <a:t>M4</a:t>
            </a:r>
            <a:r>
              <a:rPr lang="en-US" sz="2400" dirty="0"/>
              <a:t>:	Madam President!</a:t>
            </a:r>
          </a:p>
          <a:p>
            <a:endParaRPr lang="en-US" sz="2400" dirty="0"/>
          </a:p>
          <a:p>
            <a:r>
              <a:rPr lang="en-US" sz="2400" b="1" dirty="0">
                <a:solidFill>
                  <a:schemeClr val="accent2">
                    <a:lumMod val="75000"/>
                  </a:schemeClr>
                </a:solidFill>
              </a:rPr>
              <a:t>Chair</a:t>
            </a:r>
            <a:r>
              <a:rPr lang="en-US" sz="2400" dirty="0"/>
              <a:t>: Yes, M4? (The Chair recognizes M4.)</a:t>
            </a:r>
          </a:p>
          <a:p>
            <a:endParaRPr lang="en-US" sz="2400" dirty="0">
              <a:solidFill>
                <a:srgbClr val="00B050"/>
              </a:solidFill>
            </a:endParaRPr>
          </a:p>
          <a:p>
            <a:r>
              <a:rPr lang="en-US" sz="2400" dirty="0">
                <a:solidFill>
                  <a:srgbClr val="00B050"/>
                </a:solidFill>
              </a:rPr>
              <a:t>M4</a:t>
            </a:r>
            <a:r>
              <a:rPr lang="en-US" sz="2400" dirty="0"/>
              <a:t>:	I move to amend by striking scones and inserting totes.</a:t>
            </a:r>
          </a:p>
          <a:p>
            <a:endParaRPr lang="en-US" sz="2400" dirty="0">
              <a:solidFill>
                <a:srgbClr val="FF0000"/>
              </a:solidFill>
            </a:endParaRPr>
          </a:p>
          <a:p>
            <a:r>
              <a:rPr lang="en-US" sz="2400" dirty="0">
                <a:solidFill>
                  <a:srgbClr val="FF0000"/>
                </a:solidFill>
              </a:rPr>
              <a:t>M1</a:t>
            </a:r>
            <a:r>
              <a:rPr lang="en-US" sz="2400" dirty="0"/>
              <a:t>:	</a:t>
            </a:r>
            <a:r>
              <a:rPr lang="en-US" sz="2400" i="1" dirty="0">
                <a:solidFill>
                  <a:schemeClr val="tx1"/>
                </a:solidFill>
              </a:rPr>
              <a:t>Second!</a:t>
            </a:r>
            <a:endParaRPr lang="en-US" sz="2400" dirty="0">
              <a:solidFill>
                <a:schemeClr val="tx1"/>
              </a:solidFill>
            </a:endParaRPr>
          </a:p>
          <a:p>
            <a:endParaRPr lang="en-US" sz="2400" dirty="0"/>
          </a:p>
        </p:txBody>
      </p:sp>
    </p:spTree>
    <p:extLst>
      <p:ext uri="{BB962C8B-B14F-4D97-AF65-F5344CB8AC3E}">
        <p14:creationId xmlns:p14="http://schemas.microsoft.com/office/powerpoint/2010/main" val="2798242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A8D0-2601-470F-999C-A0256E155ABE}"/>
              </a:ext>
            </a:extLst>
          </p:cNvPr>
          <p:cNvSpPr>
            <a:spLocks noGrp="1"/>
          </p:cNvSpPr>
          <p:nvPr>
            <p:ph type="title"/>
          </p:nvPr>
        </p:nvSpPr>
        <p:spPr>
          <a:xfrm>
            <a:off x="71021" y="1735667"/>
            <a:ext cx="3321060" cy="2590799"/>
          </a:xfrm>
        </p:spPr>
        <p:txBody>
          <a:bodyPr>
            <a:normAutofit fontScale="90000"/>
          </a:bodyPr>
          <a:lstStyle/>
          <a:p>
            <a:r>
              <a:rPr lang="en-US" dirty="0"/>
              <a:t> AMENDMENTS</a:t>
            </a:r>
            <a:br>
              <a:rPr lang="en-US" dirty="0"/>
            </a:br>
            <a:br>
              <a:rPr lang="en-US" dirty="0"/>
            </a:br>
            <a:r>
              <a:rPr lang="en-US" sz="2700" b="1" dirty="0">
                <a:solidFill>
                  <a:schemeClr val="tx1">
                    <a:lumMod val="75000"/>
                    <a:lumOff val="25000"/>
                  </a:schemeClr>
                </a:solidFill>
              </a:rPr>
              <a:t>Germaneness</a:t>
            </a:r>
            <a:br>
              <a:rPr lang="en-US" sz="2700" b="1" dirty="0">
                <a:solidFill>
                  <a:schemeClr val="tx1">
                    <a:lumMod val="75000"/>
                    <a:lumOff val="25000"/>
                  </a:schemeClr>
                </a:solidFill>
              </a:rPr>
            </a:br>
            <a:br>
              <a:rPr lang="en-US" sz="2700" b="1" dirty="0">
                <a:solidFill>
                  <a:schemeClr val="tx1">
                    <a:lumMod val="75000"/>
                    <a:lumOff val="25000"/>
                  </a:schemeClr>
                </a:solidFill>
              </a:rPr>
            </a:br>
            <a:r>
              <a:rPr lang="en-US" sz="2700" b="1" dirty="0">
                <a:solidFill>
                  <a:schemeClr val="tx1">
                    <a:lumMod val="75000"/>
                    <a:lumOff val="25000"/>
                  </a:schemeClr>
                </a:solidFill>
              </a:rPr>
              <a:t>The Settled Rule</a:t>
            </a:r>
            <a:br>
              <a:rPr lang="en-US" dirty="0"/>
            </a:br>
            <a:br>
              <a:rPr lang="en-US" dirty="0"/>
            </a:br>
            <a:r>
              <a:rPr lang="en-US" sz="2700" dirty="0">
                <a:solidFill>
                  <a:schemeClr val="tx1"/>
                </a:solidFill>
              </a:rPr>
              <a:t>p. 50</a:t>
            </a:r>
          </a:p>
        </p:txBody>
      </p:sp>
      <p:sp>
        <p:nvSpPr>
          <p:cNvPr id="3" name="Text Placeholder 2">
            <a:extLst>
              <a:ext uri="{FF2B5EF4-FFF2-40B4-BE49-F238E27FC236}">
                <a16:creationId xmlns:a16="http://schemas.microsoft.com/office/drawing/2014/main" id="{3D345499-512C-49C4-AAB8-355C647EFC19}"/>
              </a:ext>
            </a:extLst>
          </p:cNvPr>
          <p:cNvSpPr>
            <a:spLocks noGrp="1"/>
          </p:cNvSpPr>
          <p:nvPr>
            <p:ph type="body" idx="1"/>
          </p:nvPr>
        </p:nvSpPr>
        <p:spPr>
          <a:xfrm>
            <a:off x="3867912" y="772356"/>
            <a:ext cx="3474720" cy="683581"/>
          </a:xfrm>
        </p:spPr>
        <p:txBody>
          <a:bodyPr>
            <a:normAutofit fontScale="25000" lnSpcReduction="20000"/>
          </a:bodyPr>
          <a:lstStyle/>
          <a:p>
            <a:r>
              <a:rPr lang="en-US" sz="9600" dirty="0">
                <a:solidFill>
                  <a:srgbClr val="064DF0"/>
                </a:solidFill>
              </a:rPr>
              <a:t>Germaneness</a:t>
            </a:r>
            <a:endParaRPr lang="en-US" sz="4900" dirty="0"/>
          </a:p>
          <a:p>
            <a:endParaRPr lang="en-US" sz="4900" dirty="0"/>
          </a:p>
          <a:p>
            <a:r>
              <a:rPr lang="en-US" dirty="0"/>
              <a:t>	</a:t>
            </a:r>
          </a:p>
        </p:txBody>
      </p:sp>
      <p:sp>
        <p:nvSpPr>
          <p:cNvPr id="4" name="Content Placeholder 3">
            <a:extLst>
              <a:ext uri="{FF2B5EF4-FFF2-40B4-BE49-F238E27FC236}">
                <a16:creationId xmlns:a16="http://schemas.microsoft.com/office/drawing/2014/main" id="{B50AFDF5-74BA-46C8-81EE-78A6112494CE}"/>
              </a:ext>
            </a:extLst>
          </p:cNvPr>
          <p:cNvSpPr>
            <a:spLocks noGrp="1"/>
          </p:cNvSpPr>
          <p:nvPr>
            <p:ph sz="half" idx="2"/>
          </p:nvPr>
        </p:nvSpPr>
        <p:spPr>
          <a:xfrm>
            <a:off x="3733799" y="1455939"/>
            <a:ext cx="3716867" cy="4498357"/>
          </a:xfrm>
          <a:solidFill>
            <a:srgbClr val="FFFFFF"/>
          </a:solidFill>
        </p:spPr>
        <p:txBody>
          <a:bodyPr>
            <a:noAutofit/>
          </a:bodyPr>
          <a:lstStyle/>
          <a:p>
            <a:pPr marL="0" indent="0" algn="ctr">
              <a:buNone/>
            </a:pPr>
            <a:r>
              <a:rPr lang="en-US" sz="2400" dirty="0">
                <a:solidFill>
                  <a:schemeClr val="tx1"/>
                </a:solidFill>
              </a:rPr>
              <a:t>“Closely related to or having bearing on the subject of the motion to be amended.” </a:t>
            </a:r>
            <a:r>
              <a:rPr lang="en-US" sz="1800" dirty="0">
                <a:solidFill>
                  <a:srgbClr val="064DF0"/>
                </a:solidFill>
              </a:rPr>
              <a:t>RONR (12</a:t>
            </a:r>
            <a:r>
              <a:rPr lang="en-US" sz="1800" baseline="30000" dirty="0">
                <a:solidFill>
                  <a:srgbClr val="064DF0"/>
                </a:solidFill>
              </a:rPr>
              <a:t>th</a:t>
            </a:r>
            <a:r>
              <a:rPr lang="en-US" sz="1800" dirty="0">
                <a:solidFill>
                  <a:srgbClr val="064DF0"/>
                </a:solidFill>
              </a:rPr>
              <a:t> ed.) § 12:6</a:t>
            </a:r>
          </a:p>
          <a:p>
            <a:pPr marL="0" indent="0" algn="ctr">
              <a:buNone/>
            </a:pPr>
            <a:endParaRPr lang="en-US" sz="1800" dirty="0">
              <a:solidFill>
                <a:srgbClr val="064DF0"/>
              </a:solidFill>
            </a:endParaRPr>
          </a:p>
          <a:p>
            <a:pPr marL="0" indent="0" algn="ctr">
              <a:buNone/>
            </a:pPr>
            <a:r>
              <a:rPr lang="en-US" sz="1400" b="1" dirty="0">
                <a:solidFill>
                  <a:schemeClr val="accent1">
                    <a:lumMod val="50000"/>
                  </a:schemeClr>
                </a:solidFill>
              </a:rPr>
              <a:t>Beyond Amendments - RELATED TO WHAT WAS JUST THERE.</a:t>
            </a:r>
          </a:p>
          <a:p>
            <a:pPr marL="0" indent="0">
              <a:buNone/>
            </a:pPr>
            <a:r>
              <a:rPr lang="en-US" sz="2800" i="1" dirty="0">
                <a:solidFill>
                  <a:schemeClr val="accent6">
                    <a:lumMod val="75000"/>
                  </a:schemeClr>
                </a:solidFill>
              </a:rPr>
              <a:t>Debate</a:t>
            </a:r>
            <a:r>
              <a:rPr lang="en-US" sz="2800" dirty="0">
                <a:solidFill>
                  <a:schemeClr val="tx1"/>
                </a:solidFill>
              </a:rPr>
              <a:t> is germane </a:t>
            </a:r>
            <a:r>
              <a:rPr lang="en-US" sz="2800" i="1" dirty="0">
                <a:solidFill>
                  <a:schemeClr val="accent6">
                    <a:lumMod val="75000"/>
                  </a:schemeClr>
                </a:solidFill>
              </a:rPr>
              <a:t>to the question</a:t>
            </a:r>
            <a:r>
              <a:rPr lang="en-US" sz="2800" dirty="0">
                <a:solidFill>
                  <a:schemeClr val="tx1"/>
                </a:solidFill>
              </a:rPr>
              <a:t> at hand; </a:t>
            </a:r>
            <a:r>
              <a:rPr lang="en-US" sz="2800" i="1" dirty="0">
                <a:solidFill>
                  <a:schemeClr val="accent6">
                    <a:lumMod val="75000"/>
                  </a:schemeClr>
                </a:solidFill>
              </a:rPr>
              <a:t>secondary</a:t>
            </a:r>
            <a:r>
              <a:rPr lang="en-US" sz="2800" dirty="0">
                <a:solidFill>
                  <a:schemeClr val="tx1"/>
                </a:solidFill>
              </a:rPr>
              <a:t> is germane </a:t>
            </a:r>
            <a:r>
              <a:rPr lang="en-US" sz="2800" i="1" dirty="0">
                <a:solidFill>
                  <a:schemeClr val="accent6">
                    <a:lumMod val="75000"/>
                  </a:schemeClr>
                </a:solidFill>
              </a:rPr>
              <a:t>to primary</a:t>
            </a:r>
            <a:r>
              <a:rPr lang="en-US" sz="2800" dirty="0">
                <a:solidFill>
                  <a:schemeClr val="tx1"/>
                </a:solidFill>
              </a:rPr>
              <a:t>; </a:t>
            </a:r>
            <a:r>
              <a:rPr lang="en-US" sz="2800" i="1" dirty="0">
                <a:solidFill>
                  <a:schemeClr val="accent6">
                    <a:lumMod val="75000"/>
                  </a:schemeClr>
                </a:solidFill>
              </a:rPr>
              <a:t>strike</a:t>
            </a:r>
            <a:r>
              <a:rPr lang="en-US" sz="2800" dirty="0">
                <a:solidFill>
                  <a:schemeClr val="tx1"/>
                </a:solidFill>
              </a:rPr>
              <a:t> is germane </a:t>
            </a:r>
            <a:r>
              <a:rPr lang="en-US" sz="2800" i="1" dirty="0">
                <a:solidFill>
                  <a:schemeClr val="accent6">
                    <a:lumMod val="75000"/>
                  </a:schemeClr>
                </a:solidFill>
              </a:rPr>
              <a:t>to insert</a:t>
            </a:r>
            <a:r>
              <a:rPr lang="en-US" sz="2800" dirty="0">
                <a:solidFill>
                  <a:schemeClr val="tx1"/>
                </a:solidFill>
              </a:rPr>
              <a:t>.</a:t>
            </a:r>
          </a:p>
        </p:txBody>
      </p:sp>
      <p:sp>
        <p:nvSpPr>
          <p:cNvPr id="5" name="Text Placeholder 4">
            <a:extLst>
              <a:ext uri="{FF2B5EF4-FFF2-40B4-BE49-F238E27FC236}">
                <a16:creationId xmlns:a16="http://schemas.microsoft.com/office/drawing/2014/main" id="{38B8343D-62F0-4B25-9E03-931D06E9E24C}"/>
              </a:ext>
            </a:extLst>
          </p:cNvPr>
          <p:cNvSpPr>
            <a:spLocks noGrp="1"/>
          </p:cNvSpPr>
          <p:nvPr>
            <p:ph type="body" sz="quarter" idx="3"/>
          </p:nvPr>
        </p:nvSpPr>
        <p:spPr>
          <a:xfrm>
            <a:off x="8264299" y="838200"/>
            <a:ext cx="3321060" cy="491067"/>
          </a:xfrm>
        </p:spPr>
        <p:txBody>
          <a:bodyPr>
            <a:normAutofit fontScale="25000" lnSpcReduction="20000"/>
          </a:bodyPr>
          <a:lstStyle/>
          <a:p>
            <a:r>
              <a:rPr lang="en-US" sz="9600" dirty="0">
                <a:solidFill>
                  <a:srgbClr val="17ABF0"/>
                </a:solidFill>
              </a:rPr>
              <a:t>The “Settled” Rule</a:t>
            </a:r>
            <a:endParaRPr lang="en-US" sz="4900" dirty="0"/>
          </a:p>
        </p:txBody>
      </p:sp>
      <p:sp>
        <p:nvSpPr>
          <p:cNvPr id="6" name="Content Placeholder 5">
            <a:extLst>
              <a:ext uri="{FF2B5EF4-FFF2-40B4-BE49-F238E27FC236}">
                <a16:creationId xmlns:a16="http://schemas.microsoft.com/office/drawing/2014/main" id="{8AEA6ED0-3870-4ACA-B15A-58723F1C1BF0}"/>
              </a:ext>
            </a:extLst>
          </p:cNvPr>
          <p:cNvSpPr>
            <a:spLocks noGrp="1"/>
          </p:cNvSpPr>
          <p:nvPr>
            <p:ph sz="quarter" idx="4"/>
          </p:nvPr>
        </p:nvSpPr>
        <p:spPr>
          <a:xfrm>
            <a:off x="8002606" y="1574800"/>
            <a:ext cx="3474719" cy="4097866"/>
          </a:xfrm>
          <a:solidFill>
            <a:schemeClr val="bg2">
              <a:lumMod val="20000"/>
              <a:lumOff val="80000"/>
            </a:schemeClr>
          </a:solidFill>
        </p:spPr>
        <p:txBody>
          <a:bodyPr>
            <a:normAutofit/>
          </a:bodyPr>
          <a:lstStyle/>
          <a:p>
            <a:pPr marL="0" indent="0">
              <a:buNone/>
            </a:pPr>
            <a:r>
              <a:rPr lang="en-US" sz="2800" dirty="0"/>
              <a:t>The basic rule is that after the group has voted to take certain action, it is not in order to revisit that issue/action again at the same meeting.	</a:t>
            </a:r>
          </a:p>
          <a:p>
            <a:pPr marL="0" indent="0">
              <a:buNone/>
            </a:pPr>
            <a:r>
              <a:rPr lang="en-US" sz="2800" dirty="0"/>
              <a:t>The matter is </a:t>
            </a:r>
            <a:r>
              <a:rPr lang="en-US" sz="2800" b="1" dirty="0">
                <a:solidFill>
                  <a:srgbClr val="17ABF0"/>
                </a:solidFill>
              </a:rPr>
              <a:t>“Settled” </a:t>
            </a:r>
            <a:r>
              <a:rPr lang="en-US" sz="2800" dirty="0"/>
              <a:t>for now.</a:t>
            </a:r>
          </a:p>
        </p:txBody>
      </p:sp>
    </p:spTree>
    <p:extLst>
      <p:ext uri="{BB962C8B-B14F-4D97-AF65-F5344CB8AC3E}">
        <p14:creationId xmlns:p14="http://schemas.microsoft.com/office/powerpoint/2010/main" val="79581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D051-4A5A-47C0-A76C-BA8363BD0539}"/>
              </a:ext>
            </a:extLst>
          </p:cNvPr>
          <p:cNvSpPr>
            <a:spLocks noGrp="1"/>
          </p:cNvSpPr>
          <p:nvPr>
            <p:ph type="ctrTitle"/>
          </p:nvPr>
        </p:nvSpPr>
        <p:spPr>
          <a:xfrm>
            <a:off x="841248" y="1092201"/>
            <a:ext cx="7315200" cy="3776133"/>
          </a:xfrm>
        </p:spPr>
        <p:txBody>
          <a:bodyPr>
            <a:normAutofit fontScale="90000"/>
          </a:bodyPr>
          <a:lstStyle/>
          <a:p>
            <a:r>
              <a:rPr lang="en-US" sz="4400" b="1" dirty="0"/>
              <a:t>Chapter 6 </a:t>
            </a:r>
            <a:r>
              <a:rPr lang="en-US" sz="2700" dirty="0">
                <a:solidFill>
                  <a:schemeClr val="tx1"/>
                </a:solidFill>
              </a:rPr>
              <a:t>p. 52</a:t>
            </a:r>
            <a:br>
              <a:rPr lang="en-US" sz="2700" dirty="0">
                <a:solidFill>
                  <a:schemeClr val="tx1"/>
                </a:solidFill>
              </a:rPr>
            </a:br>
            <a:br>
              <a:rPr lang="en-US" dirty="0"/>
            </a:br>
            <a:r>
              <a:rPr lang="en-US" dirty="0"/>
              <a:t>Postpone </a:t>
            </a:r>
            <a:r>
              <a:rPr lang="en-US" i="1" dirty="0"/>
              <a:t>to a Certain Time</a:t>
            </a:r>
            <a:br>
              <a:rPr lang="en-US" dirty="0"/>
            </a:br>
            <a:r>
              <a:rPr lang="en-US" dirty="0"/>
              <a:t>Commit or Refer</a:t>
            </a:r>
            <a:br>
              <a:rPr lang="en-US" dirty="0"/>
            </a:br>
            <a:r>
              <a:rPr lang="en-US" dirty="0">
                <a:solidFill>
                  <a:schemeClr val="accent1">
                    <a:lumMod val="20000"/>
                    <a:lumOff val="80000"/>
                  </a:schemeClr>
                </a:solidFill>
              </a:rPr>
              <a:t>Populating Committees</a:t>
            </a:r>
          </a:p>
        </p:txBody>
      </p:sp>
      <p:sp>
        <p:nvSpPr>
          <p:cNvPr id="3" name="Subtitle 2">
            <a:extLst>
              <a:ext uri="{FF2B5EF4-FFF2-40B4-BE49-F238E27FC236}">
                <a16:creationId xmlns:a16="http://schemas.microsoft.com/office/drawing/2014/main" id="{43C4D602-13D5-4652-A366-3FB1EDEF7FC3}"/>
              </a:ext>
            </a:extLst>
          </p:cNvPr>
          <p:cNvSpPr>
            <a:spLocks noGrp="1"/>
          </p:cNvSpPr>
          <p:nvPr>
            <p:ph type="subTitle" idx="1"/>
          </p:nvPr>
        </p:nvSpPr>
        <p:spPr>
          <a:xfrm>
            <a:off x="1100015" y="4961467"/>
            <a:ext cx="7315200" cy="397934"/>
          </a:xfrm>
        </p:spPr>
        <p:txBody>
          <a:bodyPr/>
          <a:lstStyle/>
          <a:p>
            <a:r>
              <a:rPr lang="en-US" dirty="0"/>
              <a:t>STANDING COMMITTEES AND SPECIAL COMMITTEES </a:t>
            </a:r>
          </a:p>
        </p:txBody>
      </p:sp>
    </p:spTree>
    <p:extLst>
      <p:ext uri="{BB962C8B-B14F-4D97-AF65-F5344CB8AC3E}">
        <p14:creationId xmlns:p14="http://schemas.microsoft.com/office/powerpoint/2010/main" val="307836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0AA5-2721-4370-8EE7-65263A1E4D49}"/>
              </a:ext>
            </a:extLst>
          </p:cNvPr>
          <p:cNvSpPr>
            <a:spLocks noGrp="1"/>
          </p:cNvSpPr>
          <p:nvPr>
            <p:ph type="title"/>
          </p:nvPr>
        </p:nvSpPr>
        <p:spPr/>
        <p:txBody>
          <a:bodyPr/>
          <a:lstStyle/>
          <a:p>
            <a:r>
              <a:rPr lang="en-US" dirty="0">
                <a:solidFill>
                  <a:schemeClr val="accent1">
                    <a:lumMod val="20000"/>
                    <a:lumOff val="80000"/>
                  </a:schemeClr>
                </a:solidFill>
              </a:rPr>
              <a:t>POSTPONE</a:t>
            </a:r>
            <a:br>
              <a:rPr lang="en-US" dirty="0">
                <a:solidFill>
                  <a:schemeClr val="accent1">
                    <a:lumMod val="20000"/>
                    <a:lumOff val="80000"/>
                  </a:schemeClr>
                </a:solidFill>
              </a:rPr>
            </a:br>
            <a:r>
              <a:rPr lang="en-US" dirty="0">
                <a:solidFill>
                  <a:schemeClr val="accent1">
                    <a:lumMod val="20000"/>
                    <a:lumOff val="80000"/>
                  </a:schemeClr>
                </a:solidFill>
              </a:rPr>
              <a:t>(Indefinitely)</a:t>
            </a:r>
            <a:br>
              <a:rPr lang="en-US" dirty="0"/>
            </a:br>
            <a:br>
              <a:rPr lang="en-US" dirty="0"/>
            </a:br>
            <a:r>
              <a:rPr lang="en-US" dirty="0"/>
              <a:t>&amp;</a:t>
            </a:r>
            <a:br>
              <a:rPr lang="en-US" dirty="0"/>
            </a:br>
            <a:br>
              <a:rPr lang="en-US" dirty="0"/>
            </a:br>
            <a:r>
              <a:rPr lang="en-US" dirty="0"/>
              <a:t>POSTPONE TO A CERTAIN TIME  </a:t>
            </a:r>
            <a:r>
              <a:rPr lang="en-US" sz="2400" dirty="0">
                <a:solidFill>
                  <a:schemeClr val="tx1"/>
                </a:solidFill>
              </a:rPr>
              <a:t>p. 53</a:t>
            </a:r>
          </a:p>
        </p:txBody>
      </p:sp>
      <p:sp>
        <p:nvSpPr>
          <p:cNvPr id="3" name="Content Placeholder 2">
            <a:extLst>
              <a:ext uri="{FF2B5EF4-FFF2-40B4-BE49-F238E27FC236}">
                <a16:creationId xmlns:a16="http://schemas.microsoft.com/office/drawing/2014/main" id="{3DBEF765-7B90-4B6F-BE86-9E3ED80EBE9A}"/>
              </a:ext>
            </a:extLst>
          </p:cNvPr>
          <p:cNvSpPr>
            <a:spLocks noGrp="1"/>
          </p:cNvSpPr>
          <p:nvPr>
            <p:ph idx="1"/>
          </p:nvPr>
        </p:nvSpPr>
        <p:spPr>
          <a:xfrm>
            <a:off x="3869268" y="1123837"/>
            <a:ext cx="7315200" cy="4870563"/>
          </a:xfrm>
        </p:spPr>
        <p:txBody>
          <a:bodyPr>
            <a:normAutofit lnSpcReduction="10000"/>
          </a:bodyPr>
          <a:lstStyle/>
          <a:p>
            <a:r>
              <a:rPr lang="en-US" sz="2600" dirty="0"/>
              <a:t>An adopted motion to “postpone” avoids a vote on the question “for the duration of that session”. “Its adoption kills the main motion.” Debate on the motion to postpone may go into the merits of the main motion. </a:t>
            </a:r>
            <a:r>
              <a:rPr lang="en-US" dirty="0">
                <a:solidFill>
                  <a:srgbClr val="064DF0"/>
                </a:solidFill>
              </a:rPr>
              <a:t>RONR (12</a:t>
            </a:r>
            <a:r>
              <a:rPr lang="en-US" baseline="30000" dirty="0">
                <a:solidFill>
                  <a:srgbClr val="064DF0"/>
                </a:solidFill>
              </a:rPr>
              <a:t>th</a:t>
            </a:r>
            <a:r>
              <a:rPr lang="en-US" dirty="0">
                <a:solidFill>
                  <a:srgbClr val="064DF0"/>
                </a:solidFill>
              </a:rPr>
              <a:t> ed.) § 11:1</a:t>
            </a:r>
          </a:p>
          <a:p>
            <a:pPr marL="0" indent="0">
              <a:buNone/>
            </a:pPr>
            <a:endParaRPr lang="en-US" sz="2400" dirty="0"/>
          </a:p>
          <a:p>
            <a:pPr>
              <a:lnSpc>
                <a:spcPct val="110000"/>
              </a:lnSpc>
            </a:pPr>
            <a:r>
              <a:rPr lang="en-US" sz="2600" dirty="0"/>
              <a:t>An adopted motion to “postpone to a certain time” </a:t>
            </a:r>
            <a:r>
              <a:rPr lang="en-US" sz="2600" b="1" i="1" dirty="0"/>
              <a:t>postpones the vote until a time certain </a:t>
            </a:r>
            <a:r>
              <a:rPr lang="en-US" sz="2600" i="1" dirty="0"/>
              <a:t>identified in the motion itself</a:t>
            </a:r>
            <a:r>
              <a:rPr lang="en-US" sz="2600" dirty="0"/>
              <a:t>. Debate is limited to whether postponement is or is not a good idea, and if so, for how long. Debate may </a:t>
            </a:r>
            <a:r>
              <a:rPr lang="en-US" sz="2600" b="1" dirty="0"/>
              <a:t>not</a:t>
            </a:r>
            <a:r>
              <a:rPr lang="en-US" sz="2600" dirty="0"/>
              <a:t> go into the merits of the main motion.</a:t>
            </a:r>
          </a:p>
        </p:txBody>
      </p:sp>
    </p:spTree>
    <p:extLst>
      <p:ext uri="{BB962C8B-B14F-4D97-AF65-F5344CB8AC3E}">
        <p14:creationId xmlns:p14="http://schemas.microsoft.com/office/powerpoint/2010/main" val="381732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9B7-3FEE-B441-8195-E3B6290854BC}"/>
              </a:ext>
            </a:extLst>
          </p:cNvPr>
          <p:cNvSpPr>
            <a:spLocks noGrp="1"/>
          </p:cNvSpPr>
          <p:nvPr>
            <p:ph type="title"/>
          </p:nvPr>
        </p:nvSpPr>
        <p:spPr/>
        <p:txBody>
          <a:bodyPr/>
          <a:lstStyle/>
          <a:p>
            <a:r>
              <a:rPr lang="en-US"/>
              <a:t>Meeting Rules Are Adopted</a:t>
            </a:r>
            <a:br>
              <a:rPr lang="en-US"/>
            </a:br>
            <a:br>
              <a:rPr lang="en-US"/>
            </a:br>
            <a:br>
              <a:rPr lang="en-US"/>
            </a:br>
            <a:br>
              <a:rPr lang="en-US"/>
            </a:br>
            <a:br>
              <a:rPr lang="en-US"/>
            </a:br>
            <a:br>
              <a:rPr lang="en-US"/>
            </a:br>
            <a:br>
              <a:rPr lang="en-US"/>
            </a:br>
            <a:r>
              <a:rPr lang="en-US" b="1" i="1">
                <a:solidFill>
                  <a:schemeClr val="accent4">
                    <a:lumMod val="75000"/>
                  </a:schemeClr>
                </a:solidFill>
              </a:rPr>
              <a:t>WHY??</a:t>
            </a:r>
          </a:p>
        </p:txBody>
      </p:sp>
      <p:sp>
        <p:nvSpPr>
          <p:cNvPr id="3" name="Content Placeholder 2">
            <a:extLst>
              <a:ext uri="{FF2B5EF4-FFF2-40B4-BE49-F238E27FC236}">
                <a16:creationId xmlns:a16="http://schemas.microsoft.com/office/drawing/2014/main" id="{F442893E-4A62-C346-9083-6B6EE8B9403B}"/>
              </a:ext>
            </a:extLst>
          </p:cNvPr>
          <p:cNvSpPr>
            <a:spLocks noGrp="1"/>
          </p:cNvSpPr>
          <p:nvPr>
            <p:ph idx="1"/>
          </p:nvPr>
        </p:nvSpPr>
        <p:spPr>
          <a:xfrm>
            <a:off x="3465094" y="1383564"/>
            <a:ext cx="8253663" cy="4601183"/>
          </a:xfrm>
        </p:spPr>
        <p:txBody>
          <a:bodyPr>
            <a:normAutofit/>
          </a:bodyPr>
          <a:lstStyle/>
          <a:p>
            <a:r>
              <a:rPr lang="en-US" sz="2800">
                <a:solidFill>
                  <a:schemeClr val="tx1"/>
                </a:solidFill>
              </a:rPr>
              <a:t>“Too many people may try to talk at once.”</a:t>
            </a:r>
          </a:p>
          <a:p>
            <a:r>
              <a:rPr lang="en-US" sz="2800">
                <a:solidFill>
                  <a:schemeClr val="tx1"/>
                </a:solidFill>
              </a:rPr>
              <a:t>“Some may not be able to get a word in edgewise.”</a:t>
            </a:r>
          </a:p>
          <a:p>
            <a:r>
              <a:rPr lang="en-US" sz="2800">
                <a:solidFill>
                  <a:schemeClr val="tx1"/>
                </a:solidFill>
              </a:rPr>
              <a:t>The discussion may veer off topic – way off topic!</a:t>
            </a:r>
          </a:p>
          <a:p>
            <a:r>
              <a:rPr lang="en-US" sz="2800">
                <a:solidFill>
                  <a:schemeClr val="tx1"/>
                </a:solidFill>
              </a:rPr>
              <a:t>Decisions made may not be understood by the group that made them.</a:t>
            </a:r>
          </a:p>
          <a:p>
            <a:pPr marL="0" indent="0">
              <a:buNone/>
            </a:pPr>
            <a:endParaRPr lang="en-US" sz="2800"/>
          </a:p>
          <a:p>
            <a:pPr marL="0" indent="0" algn="ctr">
              <a:buNone/>
            </a:pPr>
            <a:r>
              <a:rPr lang="en-US" sz="2800">
                <a:solidFill>
                  <a:schemeClr val="accent4">
                    <a:lumMod val="75000"/>
                  </a:schemeClr>
                </a:solidFill>
              </a:rPr>
              <a:t>These are serious problems that will undercut your organization from within.</a:t>
            </a:r>
          </a:p>
        </p:txBody>
      </p:sp>
    </p:spTree>
    <p:extLst>
      <p:ext uri="{BB962C8B-B14F-4D97-AF65-F5344CB8AC3E}">
        <p14:creationId xmlns:p14="http://schemas.microsoft.com/office/powerpoint/2010/main" val="62831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CD60-B316-4796-83C3-2FB8DDC745ED}"/>
              </a:ext>
            </a:extLst>
          </p:cNvPr>
          <p:cNvSpPr>
            <a:spLocks noGrp="1"/>
          </p:cNvSpPr>
          <p:nvPr>
            <p:ph type="title"/>
          </p:nvPr>
        </p:nvSpPr>
        <p:spPr>
          <a:xfrm>
            <a:off x="256032" y="1143001"/>
            <a:ext cx="2834640" cy="939800"/>
          </a:xfrm>
        </p:spPr>
        <p:txBody>
          <a:bodyPr>
            <a:normAutofit fontScale="90000"/>
          </a:bodyPr>
          <a:lstStyle/>
          <a:p>
            <a:r>
              <a:rPr lang="en-US" dirty="0"/>
              <a:t>Commit or Refer</a:t>
            </a:r>
            <a:br>
              <a:rPr lang="en-US" dirty="0"/>
            </a:br>
            <a:endParaRPr lang="en-US" dirty="0"/>
          </a:p>
        </p:txBody>
      </p:sp>
      <p:sp>
        <p:nvSpPr>
          <p:cNvPr id="3" name="Content Placeholder 2">
            <a:extLst>
              <a:ext uri="{FF2B5EF4-FFF2-40B4-BE49-F238E27FC236}">
                <a16:creationId xmlns:a16="http://schemas.microsoft.com/office/drawing/2014/main" id="{ECCE9B71-B474-4E2B-BDA1-7C6A7AE048A1}"/>
              </a:ext>
            </a:extLst>
          </p:cNvPr>
          <p:cNvSpPr>
            <a:spLocks noGrp="1"/>
          </p:cNvSpPr>
          <p:nvPr>
            <p:ph idx="1"/>
          </p:nvPr>
        </p:nvSpPr>
        <p:spPr>
          <a:xfrm>
            <a:off x="3867911" y="1143000"/>
            <a:ext cx="7782221" cy="4846319"/>
          </a:xfrm>
        </p:spPr>
        <p:txBody>
          <a:bodyPr>
            <a:normAutofit fontScale="92500" lnSpcReduction="10000"/>
          </a:bodyPr>
          <a:lstStyle/>
          <a:p>
            <a:r>
              <a:rPr lang="en-US" sz="2800" b="1" dirty="0">
                <a:solidFill>
                  <a:schemeClr val="accent1">
                    <a:lumMod val="50000"/>
                  </a:schemeClr>
                </a:solidFill>
              </a:rPr>
              <a:t>Identify the committee</a:t>
            </a:r>
            <a:r>
              <a:rPr lang="en-US" sz="2800" dirty="0"/>
              <a:t>: Standing Committee (in the bylaws), or Special Committee (created as needed).</a:t>
            </a:r>
          </a:p>
          <a:p>
            <a:r>
              <a:rPr lang="en-US" sz="2800" b="1" dirty="0">
                <a:solidFill>
                  <a:schemeClr val="accent1">
                    <a:lumMod val="50000"/>
                  </a:schemeClr>
                </a:solidFill>
              </a:rPr>
              <a:t>Instruct the committee</a:t>
            </a:r>
            <a:r>
              <a:rPr lang="en-US" sz="2800" dirty="0"/>
              <a:t>: what to do, when to report.</a:t>
            </a:r>
          </a:p>
          <a:p>
            <a:r>
              <a:rPr lang="en-US" sz="2800" b="1" dirty="0">
                <a:solidFill>
                  <a:schemeClr val="accent1">
                    <a:lumMod val="50000"/>
                  </a:schemeClr>
                </a:solidFill>
              </a:rPr>
              <a:t>Populate the committee</a:t>
            </a:r>
            <a:r>
              <a:rPr lang="en-US" sz="2800" dirty="0"/>
              <a:t>: If not specified in the bylaws, then by appointment, or by naming members.</a:t>
            </a:r>
          </a:p>
          <a:p>
            <a:pPr marL="0" indent="0">
              <a:buNone/>
            </a:pPr>
            <a:endParaRPr lang="en-US" sz="2800" dirty="0"/>
          </a:p>
          <a:p>
            <a:pPr marL="0" indent="0">
              <a:buNone/>
            </a:pPr>
            <a:r>
              <a:rPr lang="en-US" sz="2800" dirty="0"/>
              <a:t>“</a:t>
            </a:r>
            <a:r>
              <a:rPr lang="en-US" sz="3000" i="1" dirty="0">
                <a:solidFill>
                  <a:schemeClr val="accent5">
                    <a:lumMod val="50000"/>
                  </a:schemeClr>
                </a:solidFill>
              </a:rPr>
              <a:t>Madam President, I move that a committee of 3 be appointed by the Vice-President to draft a proposed Mission Statement and schedule for the Fall Assembly, and that the committee report at the Council Meeting in August</a:t>
            </a:r>
            <a:r>
              <a:rPr lang="en-US" sz="2800" dirty="0"/>
              <a:t>.”</a:t>
            </a:r>
            <a:endParaRPr lang="en-US" dirty="0"/>
          </a:p>
          <a:p>
            <a:pPr marL="0" indent="0">
              <a:buNone/>
            </a:pPr>
            <a:r>
              <a:rPr lang="en-US" dirty="0">
                <a:solidFill>
                  <a:schemeClr val="tx1"/>
                </a:solidFill>
              </a:rPr>
              <a:t>						RONRIB </a:t>
            </a:r>
            <a:r>
              <a:rPr lang="en-US" dirty="0">
                <a:solidFill>
                  <a:schemeClr val="tx1"/>
                </a:solidFill>
                <a:highlight>
                  <a:srgbClr val="00FFFF"/>
                </a:highlight>
              </a:rPr>
              <a:t>p. 55</a:t>
            </a:r>
          </a:p>
        </p:txBody>
      </p:sp>
      <p:sp>
        <p:nvSpPr>
          <p:cNvPr id="4" name="Text Placeholder 3">
            <a:extLst>
              <a:ext uri="{FF2B5EF4-FFF2-40B4-BE49-F238E27FC236}">
                <a16:creationId xmlns:a16="http://schemas.microsoft.com/office/drawing/2014/main" id="{27885243-713F-4839-9D76-BD8E21232333}"/>
              </a:ext>
            </a:extLst>
          </p:cNvPr>
          <p:cNvSpPr>
            <a:spLocks noGrp="1"/>
          </p:cNvSpPr>
          <p:nvPr>
            <p:ph type="body" sz="half" idx="2"/>
          </p:nvPr>
        </p:nvSpPr>
        <p:spPr>
          <a:xfrm>
            <a:off x="169333" y="1684867"/>
            <a:ext cx="2921339" cy="4030133"/>
          </a:xfrm>
        </p:spPr>
        <p:txBody>
          <a:bodyPr>
            <a:normAutofit lnSpcReduction="10000"/>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 motion to commit or refer is adopted </a:t>
            </a:r>
            <a:r>
              <a:rPr lang="en-US" sz="2800" dirty="0">
                <a:solidFill>
                  <a:srgbClr val="000000">
                    <a:lumMod val="65000"/>
                    <a:lumOff val="35000"/>
                  </a:srgbClr>
                </a:solidFill>
                <a:latin typeface="Corbel" panose="020B0503020204020204"/>
              </a:rPr>
              <a:t>       </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t>
            </a:r>
            <a:r>
              <a:rPr kumimoji="0" lang="en-US" sz="28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 that the question may be </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carefully investigated and </a:t>
            </a:r>
            <a:r>
              <a:rPr kumimoji="0" lang="en-US" sz="28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put into better condition for the assembly to consider</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13</a:t>
            </a:r>
          </a:p>
          <a:p>
            <a:endParaRPr lang="en-US" dirty="0"/>
          </a:p>
        </p:txBody>
      </p:sp>
    </p:spTree>
    <p:extLst>
      <p:ext uri="{BB962C8B-B14F-4D97-AF65-F5344CB8AC3E}">
        <p14:creationId xmlns:p14="http://schemas.microsoft.com/office/powerpoint/2010/main" val="413947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70A7-D45C-46EB-AA1D-170F444468E0}"/>
              </a:ext>
            </a:extLst>
          </p:cNvPr>
          <p:cNvSpPr>
            <a:spLocks noGrp="1"/>
          </p:cNvSpPr>
          <p:nvPr>
            <p:ph type="title"/>
          </p:nvPr>
        </p:nvSpPr>
        <p:spPr>
          <a:xfrm>
            <a:off x="252919" y="1123837"/>
            <a:ext cx="2558014" cy="4557295"/>
          </a:xfrm>
        </p:spPr>
        <p:txBody>
          <a:bodyPr>
            <a:normAutofit fontScale="90000"/>
          </a:bodyPr>
          <a:lstStyle/>
          <a:p>
            <a:r>
              <a:rPr lang="en-US" dirty="0"/>
              <a:t>Reconsider and Renew – and Correcting Mistakes</a:t>
            </a:r>
            <a:br>
              <a:rPr lang="en-US" dirty="0"/>
            </a:br>
            <a:br>
              <a:rPr lang="en-US" dirty="0"/>
            </a:br>
            <a:r>
              <a:rPr lang="en-US" sz="3200" dirty="0">
                <a:solidFill>
                  <a:schemeClr val="tx1"/>
                </a:solidFill>
              </a:rPr>
              <a:t>How Can a Group Change Its Mind? </a:t>
            </a:r>
            <a:br>
              <a:rPr lang="en-US" sz="3200" dirty="0">
                <a:solidFill>
                  <a:schemeClr val="tx1"/>
                </a:solidFill>
              </a:rPr>
            </a:br>
            <a:r>
              <a:rPr lang="en-US" sz="2200" b="1" dirty="0">
                <a:solidFill>
                  <a:schemeClr val="tx1"/>
                </a:solidFill>
              </a:rPr>
              <a:t>Chapter 7</a:t>
            </a:r>
            <a:br>
              <a:rPr lang="en-US" sz="3200" dirty="0">
                <a:solidFill>
                  <a:schemeClr val="tx1"/>
                </a:solidFill>
              </a:rPr>
            </a:br>
            <a:br>
              <a:rPr lang="en-US" sz="3200" dirty="0">
                <a:solidFill>
                  <a:schemeClr val="tx1"/>
                </a:solidFill>
              </a:rPr>
            </a:br>
            <a:r>
              <a:rPr lang="en-US" sz="2000" dirty="0">
                <a:solidFill>
                  <a:schemeClr val="tx1"/>
                </a:solidFill>
                <a:highlight>
                  <a:srgbClr val="00FFFF"/>
                </a:highlight>
              </a:rPr>
              <a:t>P. 57</a:t>
            </a:r>
          </a:p>
        </p:txBody>
      </p:sp>
      <p:sp>
        <p:nvSpPr>
          <p:cNvPr id="3" name="TextBox 2">
            <a:extLst>
              <a:ext uri="{FF2B5EF4-FFF2-40B4-BE49-F238E27FC236}">
                <a16:creationId xmlns:a16="http://schemas.microsoft.com/office/drawing/2014/main" id="{DB81435F-245C-4FFE-853B-5950C9C75319}"/>
              </a:ext>
            </a:extLst>
          </p:cNvPr>
          <p:cNvSpPr txBox="1"/>
          <p:nvPr/>
        </p:nvSpPr>
        <p:spPr>
          <a:xfrm>
            <a:off x="3564465" y="338246"/>
            <a:ext cx="8263467" cy="6309420"/>
          </a:xfrm>
          <a:prstGeom prst="rect">
            <a:avLst/>
          </a:prstGeom>
          <a:noFill/>
        </p:spPr>
        <p:txBody>
          <a:bodyPr wrap="square" rtlCol="0">
            <a:spAutoFit/>
          </a:bodyPr>
          <a:lstStyle/>
          <a:p>
            <a:r>
              <a:rPr lang="en-US" b="1" dirty="0">
                <a:solidFill>
                  <a:schemeClr val="tx1">
                    <a:lumMod val="95000"/>
                    <a:lumOff val="5000"/>
                  </a:schemeClr>
                </a:solidFill>
              </a:rPr>
              <a:t>Ground Rules</a:t>
            </a:r>
            <a:r>
              <a:rPr lang="en-US" dirty="0">
                <a:solidFill>
                  <a:schemeClr val="tx1">
                    <a:lumMod val="95000"/>
                    <a:lumOff val="5000"/>
                  </a:schemeClr>
                </a:solidFill>
              </a:rPr>
              <a:t>:	</a:t>
            </a:r>
          </a:p>
          <a:p>
            <a:r>
              <a:rPr lang="en-US" sz="2000" b="1" dirty="0">
                <a:solidFill>
                  <a:schemeClr val="tx1">
                    <a:lumMod val="95000"/>
                    <a:lumOff val="5000"/>
                  </a:schemeClr>
                </a:solidFill>
              </a:rPr>
              <a:t>×</a:t>
            </a:r>
            <a:r>
              <a:rPr lang="en-US" sz="2000" dirty="0">
                <a:solidFill>
                  <a:schemeClr val="tx1">
                    <a:lumMod val="95000"/>
                    <a:lumOff val="5000"/>
                  </a:schemeClr>
                </a:solidFill>
              </a:rPr>
              <a:t> 	Once a thing is decided, it is done for the rest of that meeting or session.</a:t>
            </a:r>
          </a:p>
          <a:p>
            <a:r>
              <a:rPr lang="en-US" sz="2000" b="1" dirty="0">
                <a:solidFill>
                  <a:schemeClr val="tx1">
                    <a:lumMod val="95000"/>
                    <a:lumOff val="5000"/>
                  </a:schemeClr>
                </a:solidFill>
              </a:rPr>
              <a:t>×</a:t>
            </a:r>
            <a:r>
              <a:rPr lang="en-US" sz="2000" dirty="0">
                <a:solidFill>
                  <a:schemeClr val="tx1">
                    <a:lumMod val="95000"/>
                    <a:lumOff val="5000"/>
                  </a:schemeClr>
                </a:solidFill>
              </a:rPr>
              <a:t> 	It takes more support to change a thing than to do it in the first place.</a:t>
            </a:r>
          </a:p>
          <a:p>
            <a:endParaRPr lang="en-US" dirty="0">
              <a:solidFill>
                <a:schemeClr val="tx1">
                  <a:lumMod val="95000"/>
                  <a:lumOff val="5000"/>
                </a:schemeClr>
              </a:solidFill>
            </a:endParaRPr>
          </a:p>
          <a:p>
            <a:r>
              <a:rPr lang="en-US" sz="2800" b="1" i="1" dirty="0">
                <a:solidFill>
                  <a:srgbClr val="C00000"/>
                </a:solidFill>
              </a:rPr>
              <a:t>Reconsider</a:t>
            </a:r>
            <a:r>
              <a:rPr lang="en-US" sz="2800" dirty="0">
                <a:solidFill>
                  <a:schemeClr val="tx1">
                    <a:lumMod val="95000"/>
                    <a:lumOff val="5000"/>
                  </a:schemeClr>
                </a:solidFill>
              </a:rPr>
              <a:t> </a:t>
            </a:r>
          </a:p>
          <a:p>
            <a:r>
              <a:rPr lang="en-US" sz="2800" dirty="0">
                <a:solidFill>
                  <a:schemeClr val="tx1">
                    <a:lumMod val="95000"/>
                    <a:lumOff val="5000"/>
                  </a:schemeClr>
                </a:solidFill>
              </a:rPr>
              <a:t>One who did not vote on the losing side of proposal may seek to revisit an item of business with </a:t>
            </a:r>
            <a:r>
              <a:rPr lang="en-US" sz="2800" b="1" dirty="0">
                <a:solidFill>
                  <a:srgbClr val="064DF0"/>
                </a:solidFill>
              </a:rPr>
              <a:t>a motion to reconsider a previous vote</a:t>
            </a:r>
            <a:r>
              <a:rPr lang="en-US" sz="2800" dirty="0"/>
              <a:t>, </a:t>
            </a:r>
            <a:r>
              <a:rPr lang="en-US" sz="2800" i="1" dirty="0"/>
              <a:t>which must be made on the same day the vote was taken or on the next day within a session</a:t>
            </a:r>
            <a:r>
              <a:rPr lang="en-US" sz="2800" dirty="0"/>
              <a:t>.</a:t>
            </a:r>
          </a:p>
          <a:p>
            <a:endParaRPr lang="en-US" sz="2800" b="1" dirty="0">
              <a:solidFill>
                <a:srgbClr val="064DF0"/>
              </a:solidFill>
            </a:endParaRPr>
          </a:p>
          <a:p>
            <a:r>
              <a:rPr lang="en-US" sz="2800" b="1" i="1" dirty="0">
                <a:solidFill>
                  <a:srgbClr val="C00000"/>
                </a:solidFill>
              </a:rPr>
              <a:t>Rescind or Amend Something Previously Adopted</a:t>
            </a:r>
          </a:p>
          <a:p>
            <a:r>
              <a:rPr lang="en-US" sz="2800" dirty="0"/>
              <a:t>Any member, anytime. Two-thirds vote for adoption or majority with previous notice of “the complete substance of the proposed change.” </a:t>
            </a:r>
            <a:r>
              <a:rPr lang="en-US" dirty="0">
                <a:solidFill>
                  <a:srgbClr val="064DF0"/>
                </a:solidFill>
              </a:rPr>
              <a:t>RONR (12</a:t>
            </a:r>
            <a:r>
              <a:rPr lang="en-US" baseline="30000" dirty="0">
                <a:solidFill>
                  <a:srgbClr val="064DF0"/>
                </a:solidFill>
              </a:rPr>
              <a:t>th</a:t>
            </a:r>
            <a:r>
              <a:rPr lang="en-US" dirty="0">
                <a:solidFill>
                  <a:srgbClr val="064DF0"/>
                </a:solidFill>
              </a:rPr>
              <a:t> ed.) § 35:2(7)</a:t>
            </a:r>
          </a:p>
          <a:p>
            <a:endParaRPr lang="en-US" sz="2400" i="1" dirty="0">
              <a:solidFill>
                <a:schemeClr val="tx1">
                  <a:lumMod val="95000"/>
                  <a:lumOff val="5000"/>
                </a:schemeClr>
              </a:solidFill>
            </a:endParaRPr>
          </a:p>
        </p:txBody>
      </p:sp>
    </p:spTree>
    <p:extLst>
      <p:ext uri="{BB962C8B-B14F-4D97-AF65-F5344CB8AC3E}">
        <p14:creationId xmlns:p14="http://schemas.microsoft.com/office/powerpoint/2010/main" val="18556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70A7-D45C-46EB-AA1D-170F444468E0}"/>
              </a:ext>
            </a:extLst>
          </p:cNvPr>
          <p:cNvSpPr>
            <a:spLocks noGrp="1"/>
          </p:cNvSpPr>
          <p:nvPr>
            <p:ph type="title"/>
          </p:nvPr>
        </p:nvSpPr>
        <p:spPr>
          <a:xfrm>
            <a:off x="252919" y="1123837"/>
            <a:ext cx="2558014" cy="4557295"/>
          </a:xfrm>
        </p:spPr>
        <p:txBody>
          <a:bodyPr>
            <a:normAutofit/>
          </a:bodyPr>
          <a:lstStyle/>
          <a:p>
            <a:r>
              <a:rPr lang="en-US" sz="3200" dirty="0">
                <a:solidFill>
                  <a:schemeClr val="tx1"/>
                </a:solidFill>
              </a:rPr>
              <a:t>How Can a Group Change Its Mind? </a:t>
            </a:r>
            <a:br>
              <a:rPr lang="en-US" sz="3200" dirty="0">
                <a:solidFill>
                  <a:schemeClr val="tx1"/>
                </a:solidFill>
              </a:rPr>
            </a:br>
            <a:r>
              <a:rPr lang="en-US" sz="2200" b="1" dirty="0">
                <a:solidFill>
                  <a:schemeClr val="tx1"/>
                </a:solidFill>
              </a:rPr>
              <a:t>Chapter 7</a:t>
            </a:r>
            <a:br>
              <a:rPr lang="en-US" sz="3200" dirty="0">
                <a:solidFill>
                  <a:schemeClr val="tx1"/>
                </a:solidFill>
              </a:rPr>
            </a:br>
            <a:br>
              <a:rPr lang="en-US" sz="3200" dirty="0">
                <a:solidFill>
                  <a:schemeClr val="tx1"/>
                </a:solidFill>
              </a:rPr>
            </a:br>
            <a:r>
              <a:rPr lang="en-US" sz="2000" dirty="0">
                <a:solidFill>
                  <a:schemeClr val="tx1"/>
                </a:solidFill>
                <a:highlight>
                  <a:srgbClr val="00FFFF"/>
                </a:highlight>
              </a:rPr>
              <a:t>P. 57</a:t>
            </a:r>
          </a:p>
        </p:txBody>
      </p:sp>
      <p:sp>
        <p:nvSpPr>
          <p:cNvPr id="3" name="TextBox 2">
            <a:extLst>
              <a:ext uri="{FF2B5EF4-FFF2-40B4-BE49-F238E27FC236}">
                <a16:creationId xmlns:a16="http://schemas.microsoft.com/office/drawing/2014/main" id="{DB81435F-245C-4FFE-853B-5950C9C75319}"/>
              </a:ext>
            </a:extLst>
          </p:cNvPr>
          <p:cNvSpPr txBox="1"/>
          <p:nvPr/>
        </p:nvSpPr>
        <p:spPr>
          <a:xfrm>
            <a:off x="4385733" y="998646"/>
            <a:ext cx="5765800" cy="4985980"/>
          </a:xfrm>
          <a:prstGeom prst="rect">
            <a:avLst/>
          </a:prstGeom>
          <a:noFill/>
        </p:spPr>
        <p:txBody>
          <a:bodyPr wrap="square" rtlCol="0">
            <a:spAutoFit/>
          </a:bodyPr>
          <a:lstStyle/>
          <a:p>
            <a:r>
              <a:rPr lang="en-US" b="1" dirty="0">
                <a:solidFill>
                  <a:schemeClr val="tx1">
                    <a:lumMod val="95000"/>
                    <a:lumOff val="5000"/>
                  </a:schemeClr>
                </a:solidFill>
              </a:rPr>
              <a:t>Ground Rules</a:t>
            </a:r>
            <a:r>
              <a:rPr lang="en-US" dirty="0">
                <a:solidFill>
                  <a:schemeClr val="tx1">
                    <a:lumMod val="95000"/>
                    <a:lumOff val="5000"/>
                  </a:schemeClr>
                </a:solidFill>
              </a:rPr>
              <a:t>:	</a:t>
            </a:r>
          </a:p>
          <a:p>
            <a:r>
              <a:rPr lang="en-US" sz="2000" b="1" dirty="0">
                <a:solidFill>
                  <a:schemeClr val="tx1">
                    <a:lumMod val="95000"/>
                    <a:lumOff val="5000"/>
                  </a:schemeClr>
                </a:solidFill>
              </a:rPr>
              <a:t>×</a:t>
            </a:r>
            <a:r>
              <a:rPr lang="en-US" sz="2000" dirty="0">
                <a:solidFill>
                  <a:schemeClr val="tx1">
                    <a:lumMod val="95000"/>
                    <a:lumOff val="5000"/>
                  </a:schemeClr>
                </a:solidFill>
              </a:rPr>
              <a:t> 	Once a thing is decided, it is done for the rest of that meeting or session.</a:t>
            </a:r>
          </a:p>
          <a:p>
            <a:r>
              <a:rPr lang="en-US" sz="2000" b="1" dirty="0">
                <a:solidFill>
                  <a:schemeClr val="tx1">
                    <a:lumMod val="95000"/>
                    <a:lumOff val="5000"/>
                  </a:schemeClr>
                </a:solidFill>
              </a:rPr>
              <a:t>×</a:t>
            </a:r>
            <a:r>
              <a:rPr lang="en-US" sz="2000" dirty="0">
                <a:solidFill>
                  <a:schemeClr val="tx1">
                    <a:lumMod val="95000"/>
                    <a:lumOff val="5000"/>
                  </a:schemeClr>
                </a:solidFill>
              </a:rPr>
              <a:t> 	It takes more support to change a thing than to do it in the first place.</a:t>
            </a:r>
          </a:p>
          <a:p>
            <a:endParaRPr lang="en-US" dirty="0">
              <a:solidFill>
                <a:schemeClr val="tx1">
                  <a:lumMod val="95000"/>
                  <a:lumOff val="5000"/>
                </a:schemeClr>
              </a:solidFill>
            </a:endParaRPr>
          </a:p>
          <a:p>
            <a:endParaRPr lang="en-US" dirty="0">
              <a:solidFill>
                <a:schemeClr val="tx1">
                  <a:lumMod val="95000"/>
                  <a:lumOff val="5000"/>
                </a:schemeClr>
              </a:solidFill>
            </a:endParaRPr>
          </a:p>
          <a:p>
            <a:r>
              <a:rPr lang="en-US" sz="2400" b="1" i="1" dirty="0">
                <a:solidFill>
                  <a:srgbClr val="C00000"/>
                </a:solidFill>
              </a:rPr>
              <a:t>Renewal of Motions</a:t>
            </a:r>
            <a:endParaRPr lang="en-US" sz="2400" b="1" dirty="0">
              <a:solidFill>
                <a:srgbClr val="C00000"/>
              </a:solidFill>
            </a:endParaRPr>
          </a:p>
          <a:p>
            <a:r>
              <a:rPr lang="en-US" sz="2400" dirty="0">
                <a:solidFill>
                  <a:schemeClr val="tx1">
                    <a:lumMod val="95000"/>
                    <a:lumOff val="5000"/>
                  </a:schemeClr>
                </a:solidFill>
              </a:rPr>
              <a:t>Each new meeting presents a second bite at the apple. “Making a motion again after it has been defeated is called renewal of the  motion.” </a:t>
            </a:r>
          </a:p>
          <a:p>
            <a:endParaRPr lang="en-US" sz="2400" dirty="0">
              <a:solidFill>
                <a:schemeClr val="tx1">
                  <a:lumMod val="95000"/>
                  <a:lumOff val="5000"/>
                </a:schemeClr>
              </a:solidFill>
            </a:endParaRPr>
          </a:p>
          <a:p>
            <a:r>
              <a:rPr lang="en-US" sz="2000" dirty="0">
                <a:solidFill>
                  <a:schemeClr val="tx1">
                    <a:lumMod val="95000"/>
                    <a:lumOff val="5000"/>
                  </a:schemeClr>
                </a:solidFill>
                <a:highlight>
                  <a:srgbClr val="00FFFF"/>
                </a:highlight>
              </a:rPr>
              <a:t>p. 62</a:t>
            </a:r>
          </a:p>
          <a:p>
            <a:r>
              <a:rPr lang="en-US" sz="2000" dirty="0">
                <a:solidFill>
                  <a:schemeClr val="tx1">
                    <a:lumMod val="95000"/>
                    <a:lumOff val="5000"/>
                  </a:schemeClr>
                </a:solidFill>
              </a:rPr>
              <a:t>							</a:t>
            </a:r>
            <a:r>
              <a:rPr lang="en-US" sz="2000" i="1" dirty="0">
                <a:solidFill>
                  <a:schemeClr val="tx1">
                    <a:lumMod val="95000"/>
                    <a:lumOff val="5000"/>
                  </a:schemeClr>
                </a:solidFill>
              </a:rPr>
              <a:t>One more thing …</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5208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171CBE2D-04E7-4453-B827-D4AFD9911B91}"/>
              </a:ext>
            </a:extLst>
          </p:cNvPr>
          <p:cNvPicPr>
            <a:picLocks noChangeAspect="1"/>
          </p:cNvPicPr>
          <p:nvPr/>
        </p:nvPicPr>
        <p:blipFill>
          <a:blip r:embed="rId2"/>
          <a:stretch>
            <a:fillRect/>
          </a:stretch>
        </p:blipFill>
        <p:spPr>
          <a:xfrm>
            <a:off x="1807779" y="501650"/>
            <a:ext cx="8040501" cy="5730984"/>
          </a:xfrm>
          <a:prstGeom prst="rect">
            <a:avLst/>
          </a:prstGeom>
        </p:spPr>
      </p:pic>
    </p:spTree>
    <p:extLst>
      <p:ext uri="{BB962C8B-B14F-4D97-AF65-F5344CB8AC3E}">
        <p14:creationId xmlns:p14="http://schemas.microsoft.com/office/powerpoint/2010/main" val="1367328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ewspaper, receipt, document&#10;&#10;Description automatically generated">
            <a:extLst>
              <a:ext uri="{FF2B5EF4-FFF2-40B4-BE49-F238E27FC236}">
                <a16:creationId xmlns:a16="http://schemas.microsoft.com/office/drawing/2014/main" id="{D7983445-4CEA-4F0C-8327-57C44E7D491B}"/>
              </a:ext>
            </a:extLst>
          </p:cNvPr>
          <p:cNvPicPr>
            <a:picLocks noChangeAspect="1"/>
          </p:cNvPicPr>
          <p:nvPr/>
        </p:nvPicPr>
        <p:blipFill>
          <a:blip r:embed="rId2"/>
          <a:stretch>
            <a:fillRect/>
          </a:stretch>
        </p:blipFill>
        <p:spPr>
          <a:xfrm>
            <a:off x="1849821" y="501650"/>
            <a:ext cx="8607972" cy="5657412"/>
          </a:xfrm>
          <a:prstGeom prst="rect">
            <a:avLst/>
          </a:prstGeom>
        </p:spPr>
      </p:pic>
    </p:spTree>
    <p:extLst>
      <p:ext uri="{BB962C8B-B14F-4D97-AF65-F5344CB8AC3E}">
        <p14:creationId xmlns:p14="http://schemas.microsoft.com/office/powerpoint/2010/main" val="1124860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1">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541867" y="1298448"/>
            <a:ext cx="6596051" cy="2282951"/>
          </a:xfrm>
        </p:spPr>
        <p:txBody>
          <a:bodyPr>
            <a:normAutofit fontScale="90000"/>
          </a:bodyPr>
          <a:lstStyle/>
          <a:p>
            <a:pPr algn="ctr"/>
            <a:r>
              <a:rPr lang="en-US" sz="4600" dirty="0"/>
              <a:t>This concludes a  Parliamentary Lesson based on Chapters 1 – 7</a:t>
            </a:r>
            <a:br>
              <a:rPr lang="en-US" sz="4600" dirty="0"/>
            </a:br>
            <a:br>
              <a:rPr lang="en-US" sz="4600" dirty="0"/>
            </a:br>
            <a:r>
              <a:rPr lang="en-US" sz="4600" dirty="0">
                <a:solidFill>
                  <a:schemeClr val="accent6">
                    <a:lumMod val="75000"/>
                  </a:schemeClr>
                </a:solidFill>
                <a:latin typeface="MV Boli" panose="02000500030200090000" pitchFamily="2" charset="0"/>
                <a:cs typeface="MV Boli" panose="02000500030200090000" pitchFamily="2" charset="0"/>
              </a:rPr>
              <a:t>RONRIB	</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348916" y="4343400"/>
            <a:ext cx="6789001" cy="1035908"/>
          </a:xfrm>
        </p:spPr>
        <p:txBody>
          <a:bodyPr>
            <a:normAutofit/>
          </a:bodyPr>
          <a:lstStyle/>
          <a:p>
            <a:pPr marL="0" marR="0" lvl="0" indent="0" algn="ctr"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700" b="1" i="0" u="none" strike="noStrike" kern="1200" cap="none" spc="0" normalizeH="0" baseline="0" noProof="0" dirty="0">
                <a:ln>
                  <a:noFill/>
                </a:ln>
                <a:solidFill>
                  <a:srgbClr val="000000"/>
                </a:solidFill>
                <a:effectLst/>
                <a:uLnTx/>
                <a:uFillTx/>
                <a:latin typeface="Corbel" panose="020B0503020204020204"/>
                <a:ea typeface="+mn-ea"/>
                <a:cs typeface="+mn-cs"/>
              </a:rPr>
              <a:t>Brought to you by the California State Association of Parliamentarians</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and</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Sally F. LaMacchia, PRP, President, CSAP</a:t>
            </a:r>
          </a:p>
          <a:p>
            <a:pPr algn="ctr">
              <a:lnSpc>
                <a:spcPct val="100000"/>
              </a:lnSpc>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
        <p:nvSpPr>
          <p:cNvPr id="18" name="Rectangle 13">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2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8E2F-883C-9342-8F45-396F44C32E41}"/>
              </a:ext>
            </a:extLst>
          </p:cNvPr>
          <p:cNvSpPr>
            <a:spLocks noGrp="1"/>
          </p:cNvSpPr>
          <p:nvPr>
            <p:ph type="title"/>
          </p:nvPr>
        </p:nvSpPr>
        <p:spPr/>
        <p:txBody>
          <a:bodyPr/>
          <a:lstStyle/>
          <a:p>
            <a:r>
              <a:rPr lang="en-US"/>
              <a:t>I’m Going to a Meeting!</a:t>
            </a:r>
            <a:br>
              <a:rPr lang="en-US"/>
            </a:br>
            <a:r>
              <a:rPr lang="en-US" sz="1600" b="1"/>
              <a:t>Chapter 2</a:t>
            </a: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r>
              <a:rPr lang="en-US" sz="2800" b="1"/>
              <a:t>THE BASICS</a:t>
            </a:r>
            <a:endParaRPr lang="en-US" sz="2800"/>
          </a:p>
        </p:txBody>
      </p:sp>
      <p:sp>
        <p:nvSpPr>
          <p:cNvPr id="3" name="Content Placeholder 2">
            <a:extLst>
              <a:ext uri="{FF2B5EF4-FFF2-40B4-BE49-F238E27FC236}">
                <a16:creationId xmlns:a16="http://schemas.microsoft.com/office/drawing/2014/main" id="{7D7F590A-AF82-354E-B264-13A452D7A508}"/>
              </a:ext>
            </a:extLst>
          </p:cNvPr>
          <p:cNvSpPr>
            <a:spLocks noGrp="1"/>
          </p:cNvSpPr>
          <p:nvPr>
            <p:ph sz="half" idx="1"/>
          </p:nvPr>
        </p:nvSpPr>
        <p:spPr>
          <a:xfrm>
            <a:off x="3609473" y="868679"/>
            <a:ext cx="4030579" cy="5387741"/>
          </a:xfrm>
        </p:spPr>
        <p:txBody>
          <a:bodyPr/>
          <a:lstStyle/>
          <a:p>
            <a:pPr>
              <a:lnSpc>
                <a:spcPct val="100000"/>
              </a:lnSpc>
            </a:pPr>
            <a:r>
              <a:rPr lang="en-US" sz="2200">
                <a:cs typeface="Damascus" pitchFamily="2" charset="-78"/>
              </a:rPr>
              <a:t>The </a:t>
            </a:r>
            <a:r>
              <a:rPr lang="en-US" sz="2200" b="1">
                <a:solidFill>
                  <a:srgbClr val="00B0F0"/>
                </a:solidFill>
                <a:cs typeface="Damascus" pitchFamily="2" charset="-78"/>
              </a:rPr>
              <a:t>Chair</a:t>
            </a:r>
            <a:r>
              <a:rPr lang="en-US" sz="2200">
                <a:cs typeface="Damascus" pitchFamily="2" charset="-78"/>
              </a:rPr>
              <a:t> will “keep order” during a meeting.</a:t>
            </a:r>
          </a:p>
          <a:p>
            <a:pPr>
              <a:lnSpc>
                <a:spcPct val="100000"/>
              </a:lnSpc>
            </a:pPr>
            <a:r>
              <a:rPr lang="en-US" sz="2200">
                <a:cs typeface="Damascus" pitchFamily="2" charset="-78"/>
              </a:rPr>
              <a:t>The </a:t>
            </a:r>
            <a:r>
              <a:rPr lang="en-US" sz="2200" b="1">
                <a:solidFill>
                  <a:srgbClr val="00B0F0"/>
                </a:solidFill>
                <a:cs typeface="Damascus" pitchFamily="2" charset="-78"/>
              </a:rPr>
              <a:t>Secretary</a:t>
            </a:r>
            <a:r>
              <a:rPr lang="en-US" sz="2200">
                <a:cs typeface="Damascus" pitchFamily="2" charset="-78"/>
              </a:rPr>
              <a:t> will ”make a written record of what is done.”</a:t>
            </a:r>
          </a:p>
          <a:p>
            <a:pPr>
              <a:lnSpc>
                <a:spcPct val="100000"/>
              </a:lnSpc>
            </a:pPr>
            <a:r>
              <a:rPr lang="en-US" sz="2200">
                <a:cs typeface="Damascus" pitchFamily="2" charset="-78"/>
              </a:rPr>
              <a:t>The </a:t>
            </a:r>
            <a:r>
              <a:rPr lang="en-US" sz="2200" b="1">
                <a:solidFill>
                  <a:srgbClr val="00B0F0"/>
                </a:solidFill>
                <a:cs typeface="Damascus" pitchFamily="2" charset="-78"/>
              </a:rPr>
              <a:t>Quorum</a:t>
            </a:r>
            <a:r>
              <a:rPr lang="en-US" sz="2200">
                <a:cs typeface="Damascus" pitchFamily="2" charset="-78"/>
              </a:rPr>
              <a:t> will prevent decision making “by an unrepresentatively small number of members” at a meeting.</a:t>
            </a:r>
          </a:p>
          <a:p>
            <a:pPr>
              <a:lnSpc>
                <a:spcPct val="100000"/>
              </a:lnSpc>
            </a:pPr>
            <a:r>
              <a:rPr lang="en-US" sz="2200">
                <a:cs typeface="Damascus" pitchFamily="2" charset="-78"/>
              </a:rPr>
              <a:t>Following a standard </a:t>
            </a:r>
            <a:r>
              <a:rPr lang="en-US" sz="2200" b="1">
                <a:solidFill>
                  <a:srgbClr val="00B0F0"/>
                </a:solidFill>
                <a:cs typeface="Damascus" pitchFamily="2" charset="-78"/>
              </a:rPr>
              <a:t>Order of Business </a:t>
            </a:r>
            <a:r>
              <a:rPr lang="en-US" sz="2200">
                <a:cs typeface="Damascus" pitchFamily="2" charset="-78"/>
              </a:rPr>
              <a:t>ensures steady progress during the meeting.</a:t>
            </a:r>
          </a:p>
          <a:p>
            <a:pPr>
              <a:lnSpc>
                <a:spcPct val="100000"/>
              </a:lnSpc>
            </a:pPr>
            <a:endParaRPr lang="en-US">
              <a:cs typeface="Damascus" pitchFamily="2" charset="-78"/>
            </a:endParaRPr>
          </a:p>
        </p:txBody>
      </p:sp>
      <p:sp>
        <p:nvSpPr>
          <p:cNvPr id="4" name="Content Placeholder 3">
            <a:extLst>
              <a:ext uri="{FF2B5EF4-FFF2-40B4-BE49-F238E27FC236}">
                <a16:creationId xmlns:a16="http://schemas.microsoft.com/office/drawing/2014/main" id="{53980192-5139-6A4D-88D3-6B6AC5ED79D7}"/>
              </a:ext>
            </a:extLst>
          </p:cNvPr>
          <p:cNvSpPr>
            <a:spLocks noGrp="1"/>
          </p:cNvSpPr>
          <p:nvPr>
            <p:ph sz="half" idx="2"/>
          </p:nvPr>
        </p:nvSpPr>
        <p:spPr>
          <a:xfrm>
            <a:off x="8093884" y="868680"/>
            <a:ext cx="3733158" cy="5120640"/>
          </a:xfrm>
        </p:spPr>
        <p:style>
          <a:lnRef idx="1">
            <a:schemeClr val="accent4"/>
          </a:lnRef>
          <a:fillRef idx="2">
            <a:schemeClr val="accent4"/>
          </a:fillRef>
          <a:effectRef idx="1">
            <a:schemeClr val="accent4"/>
          </a:effectRef>
          <a:fontRef idx="minor">
            <a:schemeClr val="dk1"/>
          </a:fontRef>
        </p:style>
        <p:txBody>
          <a:bodyPr/>
          <a:lstStyle/>
          <a:p>
            <a:r>
              <a:rPr lang="en-US" b="1">
                <a:solidFill>
                  <a:srgbClr val="0070C0"/>
                </a:solidFill>
              </a:rPr>
              <a:t>Members</a:t>
            </a:r>
            <a:r>
              <a:rPr lang="en-US"/>
              <a:t> must also “</a:t>
            </a:r>
            <a:r>
              <a:rPr lang="en-US" b="1"/>
              <a:t>keep order</a:t>
            </a:r>
            <a:r>
              <a:rPr lang="en-US"/>
              <a:t>” during a meeting. </a:t>
            </a:r>
          </a:p>
          <a:p>
            <a:endParaRPr lang="en-US"/>
          </a:p>
          <a:p>
            <a:r>
              <a:rPr lang="en-US"/>
              <a:t>“</a:t>
            </a:r>
            <a:r>
              <a:rPr lang="en-US" b="1">
                <a:solidFill>
                  <a:srgbClr val="0070C0"/>
                </a:solidFill>
              </a:rPr>
              <a:t>What</a:t>
            </a:r>
            <a:r>
              <a:rPr lang="en-US"/>
              <a:t> [Business] </a:t>
            </a:r>
            <a:r>
              <a:rPr lang="en-US" b="1">
                <a:solidFill>
                  <a:srgbClr val="0070C0"/>
                </a:solidFill>
              </a:rPr>
              <a:t>Is Done</a:t>
            </a:r>
            <a:r>
              <a:rPr lang="en-US"/>
              <a:t>” is recorded; not what is said.</a:t>
            </a:r>
          </a:p>
          <a:p>
            <a:endParaRPr lang="en-US"/>
          </a:p>
          <a:p>
            <a:r>
              <a:rPr lang="en-US"/>
              <a:t>”An </a:t>
            </a:r>
            <a:r>
              <a:rPr lang="en-US" b="1">
                <a:solidFill>
                  <a:srgbClr val="0070C0"/>
                </a:solidFill>
              </a:rPr>
              <a:t>organization</a:t>
            </a:r>
            <a:r>
              <a:rPr lang="en-US" b="1"/>
              <a:t> specifies</a:t>
            </a:r>
            <a:r>
              <a:rPr lang="en-US"/>
              <a:t> </a:t>
            </a:r>
            <a:r>
              <a:rPr lang="en-US" b="1"/>
              <a:t>its quorum</a:t>
            </a:r>
            <a:r>
              <a:rPr lang="en-US"/>
              <a:t> in the </a:t>
            </a:r>
            <a:r>
              <a:rPr lang="en-US" i="1"/>
              <a:t>bylaws</a:t>
            </a:r>
            <a:r>
              <a:rPr lang="en-US"/>
              <a:t>.”</a:t>
            </a:r>
          </a:p>
          <a:p>
            <a:endParaRPr lang="en-US"/>
          </a:p>
          <a:p>
            <a:pPr>
              <a:spcBef>
                <a:spcPts val="600"/>
              </a:spcBef>
            </a:pPr>
            <a:r>
              <a:rPr lang="en-US"/>
              <a:t>Minutes</a:t>
            </a:r>
          </a:p>
          <a:p>
            <a:pPr>
              <a:spcBef>
                <a:spcPts val="600"/>
              </a:spcBef>
            </a:pPr>
            <a:r>
              <a:rPr lang="en-US"/>
              <a:t>Reports</a:t>
            </a:r>
          </a:p>
          <a:p>
            <a:pPr>
              <a:spcBef>
                <a:spcPts val="600"/>
              </a:spcBef>
            </a:pPr>
            <a:r>
              <a:rPr lang="en-US"/>
              <a:t>Unfinished Business</a:t>
            </a:r>
          </a:p>
          <a:p>
            <a:pPr>
              <a:spcBef>
                <a:spcPts val="600"/>
              </a:spcBef>
            </a:pPr>
            <a:r>
              <a:rPr lang="en-US"/>
              <a:t>New Business</a:t>
            </a:r>
          </a:p>
        </p:txBody>
      </p:sp>
    </p:spTree>
    <p:extLst>
      <p:ext uri="{BB962C8B-B14F-4D97-AF65-F5344CB8AC3E}">
        <p14:creationId xmlns:p14="http://schemas.microsoft.com/office/powerpoint/2010/main" val="392880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8" y="324852"/>
            <a:ext cx="11189114" cy="6304547"/>
          </a:xfrm>
        </p:spPr>
        <p:txBody>
          <a:bodyPr/>
          <a:lstStyle/>
          <a:p>
            <a:r>
              <a:rPr lang="en-US" dirty="0">
                <a:solidFill>
                  <a:srgbClr val="FFFF00"/>
                </a:solidFill>
              </a:rPr>
              <a:t>Chair</a:t>
            </a:r>
            <a:r>
              <a:rPr lang="en-US" dirty="0"/>
              <a:t>: 			</a:t>
            </a:r>
            <a:r>
              <a:rPr lang="en-US" dirty="0">
                <a:solidFill>
                  <a:schemeClr val="tx1"/>
                </a:solidFill>
              </a:rPr>
              <a:t>“</a:t>
            </a:r>
            <a:r>
              <a:rPr lang="en-US" dirty="0">
                <a:solidFill>
                  <a:srgbClr val="002060"/>
                </a:solidFill>
              </a:rPr>
              <a:t>The meeting will come to order.” </a:t>
            </a:r>
            <a:br>
              <a:rPr lang="en-US" dirty="0">
                <a:solidFill>
                  <a:srgbClr val="002060"/>
                </a:solidFill>
              </a:rPr>
            </a:br>
            <a:r>
              <a:rPr lang="en-US" dirty="0">
                <a:solidFill>
                  <a:srgbClr val="002060"/>
                </a:solidFill>
              </a:rPr>
              <a:t>				</a:t>
            </a:r>
            <a:r>
              <a:rPr lang="en-US" sz="2800" dirty="0">
                <a:solidFill>
                  <a:schemeClr val="accent6">
                    <a:lumMod val="75000"/>
                  </a:schemeClr>
                </a:solidFill>
              </a:rPr>
              <a:t>Opening Ceremonies; Introductions</a:t>
            </a:r>
            <a:br>
              <a:rPr lang="en-US" dirty="0">
                <a:solidFill>
                  <a:srgbClr val="002060"/>
                </a:solidFill>
              </a:rPr>
            </a:br>
            <a:br>
              <a:rPr lang="en-US" dirty="0">
                <a:solidFill>
                  <a:srgbClr val="002060"/>
                </a:solidFill>
              </a:rPr>
            </a:br>
            <a:br>
              <a:rPr lang="en-US" dirty="0">
                <a:solidFill>
                  <a:srgbClr val="002060"/>
                </a:solidFill>
              </a:rPr>
            </a:br>
            <a:r>
              <a:rPr lang="en-US" dirty="0">
                <a:solidFill>
                  <a:srgbClr val="002060"/>
                </a:solidFill>
              </a:rPr>
              <a:t>	   			“Because a majority of council members 				including the president are attending 					today, the chair declares a quorum.”    								</a:t>
            </a:r>
            <a:r>
              <a:rPr lang="en-US" sz="2000" dirty="0">
                <a:solidFill>
                  <a:srgbClr val="C00000"/>
                </a:solidFill>
              </a:rPr>
              <a:t>An Example of what the Chair might say. </a:t>
            </a:r>
          </a:p>
        </p:txBody>
      </p:sp>
    </p:spTree>
    <p:extLst>
      <p:ext uri="{BB962C8B-B14F-4D97-AF65-F5344CB8AC3E}">
        <p14:creationId xmlns:p14="http://schemas.microsoft.com/office/powerpoint/2010/main" val="350237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483363" cy="5582654"/>
          </a:xfrm>
        </p:spPr>
        <p:txBody>
          <a:bodyPr>
            <a:normAutofit/>
          </a:bodyPr>
          <a:lstStyle/>
          <a:p>
            <a:r>
              <a:rPr lang="en-US">
                <a:solidFill>
                  <a:srgbClr val="FFFF00"/>
                </a:solidFill>
              </a:rPr>
              <a:t>Chair</a:t>
            </a:r>
            <a:r>
              <a:rPr lang="en-US"/>
              <a:t>: 			</a:t>
            </a:r>
            <a:r>
              <a:rPr lang="en-US">
                <a:solidFill>
                  <a:schemeClr val="tx1"/>
                </a:solidFill>
              </a:rPr>
              <a:t>“</a:t>
            </a:r>
            <a:r>
              <a:rPr lang="en-US">
                <a:solidFill>
                  <a:srgbClr val="002060"/>
                </a:solidFill>
              </a:rPr>
              <a:t>The first item of business is approval of 					the minutes of the prior meeting. </a:t>
            </a:r>
            <a:r>
              <a:rPr lang="en-US" sz="2800">
                <a:solidFill>
                  <a:schemeClr val="accent1">
                    <a:lumMod val="60000"/>
                    <a:lumOff val="40000"/>
                  </a:schemeClr>
                </a:solidFill>
              </a:rPr>
              <a:t>”The 					Secretary will read the minutes.” </a:t>
            </a:r>
            <a:r>
              <a:rPr lang="en-US">
                <a:solidFill>
                  <a:srgbClr val="002060"/>
                </a:solidFill>
              </a:rPr>
              <a:t>The  01 12 2021 				meeting minutes were distributed with 					this meeting notice. Are there any 						corrections to the minutes?” </a:t>
            </a:r>
            <a:br>
              <a:rPr lang="en-US">
                <a:solidFill>
                  <a:srgbClr val="002060"/>
                </a:solidFill>
              </a:rPr>
            </a:br>
            <a:r>
              <a:rPr lang="en-US">
                <a:solidFill>
                  <a:srgbClr val="002060"/>
                </a:solidFill>
              </a:rPr>
              <a:t>				</a:t>
            </a:r>
            <a:br>
              <a:rPr lang="en-US" sz="2800">
                <a:solidFill>
                  <a:schemeClr val="accent6">
                    <a:lumMod val="75000"/>
                  </a:schemeClr>
                </a:solidFill>
              </a:rPr>
            </a:br>
            <a:r>
              <a:rPr lang="en-US">
                <a:solidFill>
                  <a:srgbClr val="FFFF00"/>
                </a:solidFill>
              </a:rPr>
              <a:t>Chair</a:t>
            </a:r>
            <a:r>
              <a:rPr lang="en-US"/>
              <a:t>: 			</a:t>
            </a:r>
            <a:r>
              <a:rPr lang="en-US">
                <a:solidFill>
                  <a:schemeClr val="tx1"/>
                </a:solidFill>
              </a:rPr>
              <a:t>“</a:t>
            </a:r>
            <a:r>
              <a:rPr lang="en-US">
                <a:solidFill>
                  <a:srgbClr val="002060"/>
                </a:solidFill>
              </a:rPr>
              <a:t>Hearing no corrections, the minutes are 				approved as distributed.”</a:t>
            </a:r>
            <a:br>
              <a:rPr lang="en-US">
                <a:solidFill>
                  <a:srgbClr val="002060"/>
                </a:solidFill>
              </a:rPr>
            </a:br>
            <a:r>
              <a:rPr lang="en-US">
                <a:solidFill>
                  <a:srgbClr val="002060"/>
                </a:solidFill>
              </a:rPr>
              <a:t>									</a:t>
            </a:r>
            <a:r>
              <a:rPr lang="en-US" sz="2000">
                <a:solidFill>
                  <a:srgbClr val="C00000"/>
                </a:solidFill>
              </a:rPr>
              <a:t>RONRIB, p. 14</a:t>
            </a:r>
          </a:p>
        </p:txBody>
      </p:sp>
    </p:spTree>
    <p:extLst>
      <p:ext uri="{BB962C8B-B14F-4D97-AF65-F5344CB8AC3E}">
        <p14:creationId xmlns:p14="http://schemas.microsoft.com/office/powerpoint/2010/main" val="136140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559293"/>
            <a:ext cx="11208155" cy="5504156"/>
          </a:xfrm>
        </p:spPr>
        <p:txBody>
          <a:bodyPr>
            <a:normAutofit fontScale="90000"/>
          </a:bodyPr>
          <a:lstStyle/>
          <a:p>
            <a:r>
              <a:rPr lang="en-US" sz="3200" i="1">
                <a:solidFill>
                  <a:schemeClr val="accent6">
                    <a:lumMod val="75000"/>
                  </a:schemeClr>
                </a:solidFill>
              </a:rPr>
              <a:t>			       If corrections are needed, corrections are made.</a:t>
            </a:r>
            <a:br>
              <a:rPr lang="en-US" sz="3200" i="1">
                <a:solidFill>
                  <a:schemeClr val="accent6">
                    <a:lumMod val="75000"/>
                  </a:schemeClr>
                </a:solidFill>
              </a:rPr>
            </a:br>
            <a:r>
              <a:rPr lang="en-US" sz="3200" b="1" i="1">
                <a:solidFill>
                  <a:schemeClr val="accent6">
                    <a:lumMod val="75000"/>
                  </a:schemeClr>
                </a:solidFill>
              </a:rPr>
              <a:t> </a:t>
            </a:r>
            <a:br>
              <a:rPr lang="en-US" sz="3200"/>
            </a:br>
            <a:r>
              <a:rPr lang="en-US" sz="3200"/>
              <a:t>	Member A: 	     	</a:t>
            </a:r>
            <a:r>
              <a:rPr lang="en-US" sz="3200">
                <a:solidFill>
                  <a:schemeClr val="tx1"/>
                </a:solidFill>
              </a:rPr>
              <a:t>“</a:t>
            </a:r>
            <a:r>
              <a:rPr lang="en-US" sz="3200">
                <a:solidFill>
                  <a:srgbClr val="002060"/>
                </a:solidFill>
              </a:rPr>
              <a:t>Madam President?”</a:t>
            </a:r>
            <a:br>
              <a:rPr lang="en-US" sz="3200">
                <a:solidFill>
                  <a:srgbClr val="002060"/>
                </a:solidFill>
              </a:rPr>
            </a:br>
            <a:br>
              <a:rPr lang="en-US" sz="3200">
                <a:solidFill>
                  <a:schemeClr val="accent6">
                    <a:lumMod val="75000"/>
                  </a:schemeClr>
                </a:solidFill>
              </a:rPr>
            </a:br>
            <a:r>
              <a:rPr lang="en-US" sz="3200">
                <a:solidFill>
                  <a:schemeClr val="accent6">
                    <a:lumMod val="75000"/>
                  </a:schemeClr>
                </a:solidFill>
              </a:rPr>
              <a:t>	</a:t>
            </a:r>
            <a:r>
              <a:rPr lang="en-US" sz="3200">
                <a:solidFill>
                  <a:srgbClr val="FFFF00"/>
                </a:solidFill>
              </a:rPr>
              <a:t>Chair</a:t>
            </a:r>
            <a:r>
              <a:rPr lang="en-US" sz="3200"/>
              <a:t>: 		</a:t>
            </a:r>
            <a:r>
              <a:rPr lang="en-US" sz="3200">
                <a:solidFill>
                  <a:schemeClr val="tx1"/>
                </a:solidFill>
              </a:rPr>
              <a:t>“</a:t>
            </a:r>
            <a:r>
              <a:rPr lang="en-US" sz="3200">
                <a:solidFill>
                  <a:srgbClr val="002060"/>
                </a:solidFill>
              </a:rPr>
              <a:t>The Chair recognizes Member A.”</a:t>
            </a:r>
            <a:br>
              <a:rPr lang="en-US" sz="3200">
                <a:solidFill>
                  <a:srgbClr val="002060"/>
                </a:solidFill>
              </a:rPr>
            </a:br>
            <a:br>
              <a:rPr lang="en-US" sz="3200">
                <a:solidFill>
                  <a:srgbClr val="002060"/>
                </a:solidFill>
              </a:rPr>
            </a:br>
            <a:r>
              <a:rPr lang="en-US" sz="3200">
                <a:solidFill>
                  <a:srgbClr val="002060"/>
                </a:solidFill>
              </a:rPr>
              <a:t>	</a:t>
            </a:r>
            <a:r>
              <a:rPr lang="en-US" sz="3200">
                <a:solidFill>
                  <a:schemeClr val="bg1"/>
                </a:solidFill>
              </a:rPr>
              <a:t>Member A:	</a:t>
            </a:r>
            <a:r>
              <a:rPr lang="en-US" sz="3200">
                <a:solidFill>
                  <a:srgbClr val="002060"/>
                </a:solidFill>
              </a:rPr>
              <a:t>	“There is a typo is the name of Mr. LaMacchia. 				       	 There is only 1 “c”.”</a:t>
            </a:r>
            <a:br>
              <a:rPr lang="en-US" sz="3200">
                <a:solidFill>
                  <a:srgbClr val="002060"/>
                </a:solidFill>
              </a:rPr>
            </a:br>
            <a:br>
              <a:rPr lang="en-US" sz="3200">
                <a:solidFill>
                  <a:srgbClr val="002060"/>
                </a:solidFill>
              </a:rPr>
            </a:br>
            <a:r>
              <a:rPr lang="en-US" sz="3200">
                <a:solidFill>
                  <a:srgbClr val="002060"/>
                </a:solidFill>
              </a:rPr>
              <a:t>	</a:t>
            </a:r>
            <a:r>
              <a:rPr lang="en-US" sz="3200">
                <a:solidFill>
                  <a:srgbClr val="FFFF00"/>
                </a:solidFill>
              </a:rPr>
              <a:t>Chair</a:t>
            </a:r>
            <a:r>
              <a:rPr lang="en-US" sz="3200">
                <a:solidFill>
                  <a:schemeClr val="bg1"/>
                </a:solidFill>
              </a:rPr>
              <a:t>:</a:t>
            </a:r>
            <a:r>
              <a:rPr lang="en-US" sz="3200">
                <a:solidFill>
                  <a:srgbClr val="002060"/>
                </a:solidFill>
              </a:rPr>
              <a:t>			“Thank you, Member A. The spelling of Mr. 					       	</a:t>
            </a:r>
            <a:r>
              <a:rPr lang="en-US" sz="3200" err="1">
                <a:solidFill>
                  <a:srgbClr val="002060"/>
                </a:solidFill>
              </a:rPr>
              <a:t>LaMacchia’s</a:t>
            </a:r>
            <a:r>
              <a:rPr lang="en-US" sz="3200">
                <a:solidFill>
                  <a:srgbClr val="002060"/>
                </a:solidFill>
              </a:rPr>
              <a:t> name will be corrected. Are there 				       	any further corrections to the minutes?”</a:t>
            </a:r>
            <a:endParaRPr lang="en-US" sz="2000">
              <a:solidFill>
                <a:srgbClr val="C00000"/>
              </a:solidFill>
            </a:endParaRPr>
          </a:p>
        </p:txBody>
      </p:sp>
    </p:spTree>
    <p:extLst>
      <p:ext uri="{BB962C8B-B14F-4D97-AF65-F5344CB8AC3E}">
        <p14:creationId xmlns:p14="http://schemas.microsoft.com/office/powerpoint/2010/main" val="116350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309429" cy="5582654"/>
          </a:xfrm>
        </p:spPr>
        <p:txBody>
          <a:bodyPr/>
          <a:lstStyle/>
          <a:p>
            <a:r>
              <a:rPr lang="en-US" sz="3200">
                <a:solidFill>
                  <a:srgbClr val="FFFF00"/>
                </a:solidFill>
              </a:rPr>
              <a:t>Chair</a:t>
            </a:r>
            <a:r>
              <a:rPr lang="en-US" sz="3200"/>
              <a:t>: 		     </a:t>
            </a:r>
            <a:r>
              <a:rPr lang="en-US" sz="3200">
                <a:solidFill>
                  <a:schemeClr val="tx1"/>
                </a:solidFill>
              </a:rPr>
              <a:t>“</a:t>
            </a:r>
            <a:r>
              <a:rPr lang="en-US" sz="3200">
                <a:solidFill>
                  <a:srgbClr val="002060"/>
                </a:solidFill>
              </a:rPr>
              <a:t>Hearing no further corrections, the minutes of 				       the 01 12 2021 meeting are approved as 					       corrected. ”</a:t>
            </a:r>
            <a:br>
              <a:rPr lang="en-US" sz="3200">
                <a:solidFill>
                  <a:srgbClr val="002060"/>
                </a:solidFill>
              </a:rPr>
            </a:br>
            <a:endParaRPr lang="en-US" sz="2000">
              <a:solidFill>
                <a:srgbClr val="C00000"/>
              </a:solidFill>
            </a:endParaRPr>
          </a:p>
        </p:txBody>
      </p:sp>
    </p:spTree>
    <p:extLst>
      <p:ext uri="{BB962C8B-B14F-4D97-AF65-F5344CB8AC3E}">
        <p14:creationId xmlns:p14="http://schemas.microsoft.com/office/powerpoint/2010/main" val="22297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D9F4-3013-8749-B479-8BAEAB40E51E}"/>
              </a:ext>
            </a:extLst>
          </p:cNvPr>
          <p:cNvSpPr>
            <a:spLocks noGrp="1"/>
          </p:cNvSpPr>
          <p:nvPr>
            <p:ph type="title"/>
          </p:nvPr>
        </p:nvSpPr>
        <p:spPr/>
        <p:txBody>
          <a:bodyPr/>
          <a:lstStyle/>
          <a:p>
            <a:r>
              <a:rPr lang="en-US">
                <a:solidFill>
                  <a:srgbClr val="FFFF00"/>
                </a:solidFill>
              </a:rPr>
              <a:t>Chair</a:t>
            </a:r>
            <a:r>
              <a:rPr lang="en-US"/>
              <a:t>:</a:t>
            </a:r>
            <a:br>
              <a:rPr lang="en-US"/>
            </a:br>
            <a:br>
              <a:rPr lang="en-US"/>
            </a:br>
            <a:r>
              <a:rPr lang="en-US"/>
              <a:t>“THE </a:t>
            </a:r>
            <a:r>
              <a:rPr lang="en-US" b="1"/>
              <a:t>NEXT ITEM</a:t>
            </a:r>
            <a:r>
              <a:rPr lang="en-US"/>
              <a:t> OF BUSINESS IS </a:t>
            </a:r>
            <a:r>
              <a:rPr lang="en-US" b="1"/>
              <a:t>REPORTS</a:t>
            </a:r>
            <a:r>
              <a:rPr lang="en-US"/>
              <a:t>.”</a:t>
            </a:r>
          </a:p>
        </p:txBody>
      </p:sp>
      <p:sp>
        <p:nvSpPr>
          <p:cNvPr id="3" name="Content Placeholder 2">
            <a:extLst>
              <a:ext uri="{FF2B5EF4-FFF2-40B4-BE49-F238E27FC236}">
                <a16:creationId xmlns:a16="http://schemas.microsoft.com/office/drawing/2014/main" id="{91BD46C9-D7DD-C744-853E-EB5F5C9671C0}"/>
              </a:ext>
            </a:extLst>
          </p:cNvPr>
          <p:cNvSpPr>
            <a:spLocks noGrp="1"/>
          </p:cNvSpPr>
          <p:nvPr>
            <p:ph idx="1"/>
          </p:nvPr>
        </p:nvSpPr>
        <p:spPr>
          <a:xfrm>
            <a:off x="3573379" y="685800"/>
            <a:ext cx="8365702" cy="5943600"/>
          </a:xfrm>
        </p:spPr>
        <p:txBody>
          <a:bodyPr>
            <a:normAutofit lnSpcReduction="10000"/>
          </a:bodyPr>
          <a:lstStyle/>
          <a:p>
            <a:r>
              <a:rPr lang="en-US" sz="2400" b="1"/>
              <a:t>President</a:t>
            </a:r>
          </a:p>
          <a:p>
            <a:r>
              <a:rPr lang="en-US" sz="2400" b="1"/>
              <a:t>Vice President</a:t>
            </a:r>
          </a:p>
          <a:p>
            <a:r>
              <a:rPr lang="en-US" sz="2400" b="1"/>
              <a:t>Secretary </a:t>
            </a:r>
          </a:p>
          <a:p>
            <a:r>
              <a:rPr lang="en-US" sz="2400" b="1"/>
              <a:t>Treasurer</a:t>
            </a:r>
          </a:p>
          <a:p>
            <a:r>
              <a:rPr lang="en-US" sz="2400" b="1"/>
              <a:t>Standing Committees (Chair)</a:t>
            </a:r>
          </a:p>
          <a:p>
            <a:r>
              <a:rPr lang="en-US" sz="2400" b="1"/>
              <a:t>Special Committees (Chair)</a:t>
            </a:r>
          </a:p>
          <a:p>
            <a:endParaRPr lang="en-US" sz="2400" b="1"/>
          </a:p>
          <a:p>
            <a:r>
              <a:rPr lang="en-US" sz="2400" b="1"/>
              <a:t>Order mentioned in the bylaws.</a:t>
            </a:r>
          </a:p>
          <a:p>
            <a:r>
              <a:rPr lang="en-US" sz="2400" b="1"/>
              <a:t>Chair’s Choice on Calling for Reports.</a:t>
            </a:r>
          </a:p>
          <a:p>
            <a:endParaRPr lang="en-US" sz="2400"/>
          </a:p>
          <a:p>
            <a:pPr marL="0" indent="0">
              <a:buNone/>
            </a:pPr>
            <a:r>
              <a:rPr lang="en-US" sz="2400"/>
              <a:t>“</a:t>
            </a:r>
            <a:r>
              <a:rPr lang="en-US" sz="2800">
                <a:solidFill>
                  <a:srgbClr val="064DF0"/>
                </a:solidFill>
              </a:rPr>
              <a:t>In most societies it is customary to hear reports from all officers, boards, and standing committees only at annual meetings</a:t>
            </a:r>
            <a:r>
              <a:rPr lang="en-US" sz="2400"/>
              <a:t>.” </a:t>
            </a:r>
            <a:r>
              <a:rPr lang="en-US" sz="1800" b="1" i="1"/>
              <a:t>RONR (12</a:t>
            </a:r>
            <a:r>
              <a:rPr lang="en-US" sz="1800" b="1" i="1" baseline="30000"/>
              <a:t>th</a:t>
            </a:r>
            <a:r>
              <a:rPr lang="en-US" sz="1800" b="1" i="1"/>
              <a:t> ed.) 41:13</a:t>
            </a:r>
          </a:p>
        </p:txBody>
      </p:sp>
    </p:spTree>
    <p:extLst>
      <p:ext uri="{BB962C8B-B14F-4D97-AF65-F5344CB8AC3E}">
        <p14:creationId xmlns:p14="http://schemas.microsoft.com/office/powerpoint/2010/main" val="247323394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19</TotalTime>
  <Words>2509</Words>
  <Application>Microsoft Office PowerPoint</Application>
  <PresentationFormat>Widescreen</PresentationFormat>
  <Paragraphs>193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Bahnschrift</vt:lpstr>
      <vt:lpstr>Corbel</vt:lpstr>
      <vt:lpstr>MV Boli</vt:lpstr>
      <vt:lpstr>Wingdings 2</vt:lpstr>
      <vt:lpstr>Frame</vt:lpstr>
      <vt:lpstr>A Parliamentary Lesson based on RONR In Brief . Chapters 1 – 7 </vt:lpstr>
      <vt:lpstr>Meeting Rules Are Adopted Chapter 1      WHY??</vt:lpstr>
      <vt:lpstr>Meeting Rules Are Adopted       WHY??</vt:lpstr>
      <vt:lpstr>I’m Going to a Meeting! Chapter 2             THE BASICS</vt:lpstr>
      <vt:lpstr>Chair:    “The meeting will come to order.”      Opening Ceremonies; Introductions          “Because a majority of council members     including the president are attending      today, the chair declares a quorum.”            An Example of what the Chair might say. </vt:lpstr>
      <vt:lpstr>Chair:    “The first item of business is approval of      the minutes of the prior meeting. ”The      Secretary will read the minutes.” The  01 12 2021     meeting minutes were distributed with      this meeting notice. Are there any       corrections to the minutes?”       Chair:    “Hearing no corrections, the minutes are     approved as distributed.”          RONRIB, p. 14</vt:lpstr>
      <vt:lpstr>          If corrections are needed, corrections are made.    Member A:        “Madam President?”   Chair:   “The Chair recognizes Member A.”   Member A:  “There is a typo is the name of Mr. LaMacchia.              There is only 1 “c”.”   Chair:   “Thank you, Member A. The spelling of Mr.              LaMacchia’s name will be corrected. Are there             any further corrections to the minutes?”</vt:lpstr>
      <vt:lpstr>Chair:        “Hearing no further corrections, the minutes of            the 01 12 2021 meeting are approved as             corrected. ” </vt:lpstr>
      <vt:lpstr>Chair:  “THE NEXT ITEM OF BUSINESS IS REPORTS.”</vt:lpstr>
      <vt:lpstr>Chair:  “THE NEXT ITEM OF BUSINESS IS UNFINISHED BUSINESS AND GENERAL ORDERS.”  RONRIB, p. 15</vt:lpstr>
      <vt:lpstr>Unfinished  Business        Was “in the process of being considered”             or was            “scheduled to come up at the last meeting” but            didn’t.  </vt:lpstr>
      <vt:lpstr>Chair:  Is there any  new business?</vt:lpstr>
      <vt:lpstr>An AGENDA  is an alternative to the  Standard Order of Business  Minutes Reports Unfinished Business New Business  (An adopted AGENDA is “binding”.)</vt:lpstr>
      <vt:lpstr>An AGENDA is an alternative to the  Standard Order of Business  Minutes Reports Unfinished Business New Business  RECESS and STAND AT EASE One for the members, the other for the chair.</vt:lpstr>
      <vt:lpstr>HOW YOU GET TO SPEAK AT A MEETING        #1</vt:lpstr>
      <vt:lpstr>#2 You Wait for Recognition from  the Chair</vt:lpstr>
      <vt:lpstr>“I move that the Tennis League establish a division open to juniors and seniors in city high schools.” p. 21</vt:lpstr>
      <vt:lpstr>“Does the maker of the motion wish to speak to the motion?”              And debate on the business at hand begins.             p. 26 &amp; 27</vt:lpstr>
      <vt:lpstr>        Can the Chair refuse to state the motion?              Yes, if it is out of order or needs clarifying. </vt:lpstr>
      <vt:lpstr>After debate, the Chair “Puts” the Question  p. 24</vt:lpstr>
      <vt:lpstr>“The question is on the adoption of the motion that the Tennis League establish a division open to juniors and seniors in city high schools. This motion requires a majority vote in favor for adoption.   Those in favor of the motion, say “aye”. Those opposed, say “no”.” </vt:lpstr>
      <vt:lpstr>Chapter 4 DEBATE p. 28</vt:lpstr>
      <vt:lpstr>After the Maker of the Motion,  Who Gets to Speak Next?     p. 33</vt:lpstr>
      <vt:lpstr>Let’s Vote Already! p.37 </vt:lpstr>
      <vt:lpstr>AMENDMENTS Chapter 5  p. 38</vt:lpstr>
      <vt:lpstr>SECONDARY AMENDMENTS “Amending Amendments”  p. 49</vt:lpstr>
      <vt:lpstr> AMENDMENTS  Germaneness  The Settled Rule  p. 50</vt:lpstr>
      <vt:lpstr>Chapter 6 p. 52  Postpone to a Certain Time Commit or Refer Populating Committees</vt:lpstr>
      <vt:lpstr>POSTPONE (Indefinitely)  &amp;  POSTPONE TO A CERTAIN TIME  p. 53</vt:lpstr>
      <vt:lpstr>Commit or Refer </vt:lpstr>
      <vt:lpstr>Reconsider and Renew – and Correcting Mistakes  How Can a Group Change Its Mind?  Chapter 7  P. 57</vt:lpstr>
      <vt:lpstr>How Can a Group Change Its Mind?  Chapter 7  P. 57</vt:lpstr>
      <vt:lpstr>PowerPoint Presentation</vt:lpstr>
      <vt:lpstr>PowerPoint Presentation</vt:lpstr>
      <vt:lpstr>This concludes a  Parliamentary Lesson based on Chapters 1 – 7  RONRIB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Parliamentary Lesson based on RONR In Brief  Chapters 1 – 11</dc:title>
  <dc:creator>Sally LaMacchia</dc:creator>
  <cp:lastModifiedBy>Sally LaMacchia</cp:lastModifiedBy>
  <cp:revision>2</cp:revision>
  <dcterms:created xsi:type="dcterms:W3CDTF">2021-04-04T21:03:11Z</dcterms:created>
  <dcterms:modified xsi:type="dcterms:W3CDTF">2021-04-12T23:16:19Z</dcterms:modified>
</cp:coreProperties>
</file>